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4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94" r:id="rId11"/>
    <p:sldId id="265" r:id="rId12"/>
    <p:sldId id="266" r:id="rId13"/>
    <p:sldId id="267" r:id="rId14"/>
    <p:sldId id="268" r:id="rId15"/>
    <p:sldId id="295" r:id="rId16"/>
    <p:sldId id="270" r:id="rId17"/>
    <p:sldId id="271" r:id="rId18"/>
    <p:sldId id="296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97" r:id="rId30"/>
    <p:sldId id="285" r:id="rId31"/>
    <p:sldId id="286" r:id="rId32"/>
    <p:sldId id="287" r:id="rId33"/>
    <p:sldId id="288" r:id="rId34"/>
    <p:sldId id="289" r:id="rId35"/>
    <p:sldId id="290" r:id="rId36"/>
    <p:sldId id="298" r:id="rId37"/>
    <p:sldId id="292" r:id="rId38"/>
    <p:sldId id="293" r:id="rId39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58" y="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점유율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Unix</c:v>
                </c:pt>
                <c:pt idx="1">
                  <c:v>Windows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68.099999999999994</c:v>
                </c:pt>
                <c:pt idx="1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659767248"/>
        <c:axId val="-659766704"/>
      </c:barChart>
      <c:catAx>
        <c:axId val="-659767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-659766704"/>
        <c:crosses val="autoZero"/>
        <c:auto val="1"/>
        <c:lblAlgn val="ctr"/>
        <c:lblOffset val="100"/>
        <c:noMultiLvlLbl val="0"/>
      </c:catAx>
      <c:valAx>
        <c:axId val="-659766704"/>
        <c:scaling>
          <c:orientation val="minMax"/>
        </c:scaling>
        <c:delete val="0"/>
        <c:axPos val="b"/>
        <c:majorGridlines>
          <c:spPr>
            <a:ln w="1270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alpha val="0"/>
              </a:schemeClr>
            </a:solidFill>
          </a:ln>
        </c:spPr>
        <c:txPr>
          <a:bodyPr/>
          <a:lstStyle/>
          <a:p>
            <a:pPr>
              <a:defRPr sz="9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A6A6A6"/>
                </a:solidFill>
              </a:defRPr>
            </a:pPr>
            <a:endParaRPr lang="ko-KR"/>
          </a:p>
        </c:txPr>
        <c:crossAx val="-6597672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Mac Os 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1">
                  <c:v>2084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Iphone 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1">
                  <c:v>1495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Mac Os X Server</c:v>
                </c:pt>
              </c:strCache>
            </c:strRef>
          </c:tx>
          <c:spPr>
            <a:solidFill>
              <a:srgbClr val="EA002C"/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1">
                  <c:v>641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Ubuntu Linux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5">
                  <c:v>1026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IOS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6">
                  <c:v>489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Debian Linux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7">
                  <c:v>1477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Fedora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8">
                  <c:v>467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Android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2">
                  <c:v>1855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Linux Kernel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Sheet1!$B$10:$M$10</c:f>
              <c:numCache>
                <c:formatCode>General</c:formatCode>
                <c:ptCount val="12"/>
                <c:pt idx="9">
                  <c:v>2097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Windows Server 2008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Sheet1!$B$11:$M$11</c:f>
              <c:numCache>
                <c:formatCode>General</c:formatCode>
                <c:ptCount val="12"/>
                <c:pt idx="3">
                  <c:v>1098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Windows 7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Sheet1!$B$12:$M$12</c:f>
              <c:numCache>
                <c:formatCode>General</c:formatCode>
                <c:ptCount val="12"/>
                <c:pt idx="3">
                  <c:v>956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Windows Vista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Sheet1!$B$13:$M$13</c:f>
              <c:numCache>
                <c:formatCode>General</c:formatCode>
                <c:ptCount val="12"/>
                <c:pt idx="3">
                  <c:v>818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Windows Xp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Sheet1!$B$14:$M$14</c:f>
              <c:numCache>
                <c:formatCode>General</c:formatCode>
                <c:ptCount val="12"/>
                <c:pt idx="3">
                  <c:v>731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Windows Server 2012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Sheet1!$B$15:$M$15</c:f>
              <c:numCache>
                <c:formatCode>General</c:formatCode>
                <c:ptCount val="12"/>
                <c:pt idx="3">
                  <c:v>726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Windows 8.1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Sheet1!$B$16:$M$16</c:f>
              <c:numCache>
                <c:formatCode>General</c:formatCode>
                <c:ptCount val="12"/>
                <c:pt idx="3">
                  <c:v>660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Windows 10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Sheet1!$B$17:$M$17</c:f>
              <c:numCache>
                <c:formatCode>General</c:formatCode>
                <c:ptCount val="12"/>
                <c:pt idx="3">
                  <c:v>613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Windows Rt 8.1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Sheet1!$B$18:$M$18</c:f>
              <c:numCache>
                <c:formatCode>General</c:formatCode>
                <c:ptCount val="12"/>
                <c:pt idx="3">
                  <c:v>548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Windows 2000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Sheet1!$B$19:$M$19</c:f>
              <c:numCache>
                <c:formatCode>General</c:formatCode>
                <c:ptCount val="12"/>
                <c:pt idx="3">
                  <c:v>507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Windows 2003 Server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Sheet1!$B$20:$M$20</c:f>
              <c:numCache>
                <c:formatCode>General</c:formatCode>
                <c:ptCount val="12"/>
                <c:pt idx="3">
                  <c:v>442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Windows Server 2003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Sheet1!$B$21:$M$21</c:f>
              <c:numCache>
                <c:formatCode>General</c:formatCode>
                <c:ptCount val="12"/>
                <c:pt idx="3">
                  <c:v>418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Opensuse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Sheet1!$B$22:$M$22</c:f>
              <c:numCache>
                <c:formatCode>General</c:formatCode>
                <c:ptCount val="12"/>
                <c:pt idx="10">
                  <c:v>784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Enterprise Linux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Sheet1!$B$23:$M$23</c:f>
              <c:numCache>
                <c:formatCode>General</c:formatCode>
                <c:ptCount val="12"/>
                <c:pt idx="11">
                  <c:v>463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Enterprise Linux Desktop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Sheet1!$B$24:$M$24</c:f>
              <c:numCache>
                <c:formatCode>General</c:formatCode>
                <c:ptCount val="12"/>
                <c:pt idx="11">
                  <c:v>404</c:v>
                </c:pt>
              </c:numCache>
            </c:numRef>
          </c:val>
        </c:ser>
        <c:ser>
          <c:idx val="23"/>
          <c:order val="23"/>
          <c:tx>
            <c:strRef>
              <c:f>Sheet1!$A$25</c:f>
              <c:strCache>
                <c:ptCount val="1"/>
                <c:pt idx="0">
                  <c:v>Solaris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Adobe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SUN</c:v>
                </c:pt>
                <c:pt idx="5">
                  <c:v>Canonical</c:v>
                </c:pt>
                <c:pt idx="6">
                  <c:v>Cisco</c:v>
                </c:pt>
                <c:pt idx="7">
                  <c:v>Debian</c:v>
                </c:pt>
                <c:pt idx="8">
                  <c:v>Fedoraproject</c:v>
                </c:pt>
                <c:pt idx="9">
                  <c:v>Linux</c:v>
                </c:pt>
                <c:pt idx="10">
                  <c:v>Novell</c:v>
                </c:pt>
                <c:pt idx="11">
                  <c:v>Redhat</c:v>
                </c:pt>
              </c:strCache>
            </c:strRef>
          </c:cat>
          <c:val>
            <c:numRef>
              <c:f>Sheet1!$B$25:$M$25</c:f>
              <c:numCache>
                <c:formatCode>General</c:formatCode>
                <c:ptCount val="12"/>
                <c:pt idx="4">
                  <c:v>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659766160"/>
        <c:axId val="-659765616"/>
      </c:barChart>
      <c:catAx>
        <c:axId val="-65976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-659765616"/>
        <c:crosses val="autoZero"/>
        <c:auto val="1"/>
        <c:lblAlgn val="ctr"/>
        <c:lblOffset val="100"/>
        <c:noMultiLvlLbl val="0"/>
      </c:catAx>
      <c:valAx>
        <c:axId val="-659765616"/>
        <c:scaling>
          <c:orientation val="minMax"/>
        </c:scaling>
        <c:delete val="0"/>
        <c:axPos val="l"/>
        <c:majorGridlines>
          <c:spPr>
            <a:ln w="1270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alpha val="0"/>
              </a:schemeClr>
            </a:solidFill>
          </a:ln>
        </c:spPr>
        <c:txPr>
          <a:bodyPr/>
          <a:lstStyle/>
          <a:p>
            <a:pPr>
              <a:defRPr sz="9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pPr>
            <a:endParaRPr lang="ko-KR"/>
          </a:p>
        </c:txPr>
        <c:crossAx val="-6597661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Vulnerabilities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Sheet1!$A$2:$A$19</c:f>
              <c:strCache>
                <c:ptCount val="18"/>
                <c:pt idx="0">
                  <c:v>Windows 2000</c:v>
                </c:pt>
                <c:pt idx="1">
                  <c:v>Windows Server 2003</c:v>
                </c:pt>
                <c:pt idx="2">
                  <c:v>Windows Server 2008</c:v>
                </c:pt>
                <c:pt idx="3">
                  <c:v>Windows Server 2012</c:v>
                </c:pt>
                <c:pt idx="4">
                  <c:v>Windows 8.1</c:v>
                </c:pt>
                <c:pt idx="5">
                  <c:v>Windows 10</c:v>
                </c:pt>
                <c:pt idx="6">
                  <c:v>Windows Rt 8.1</c:v>
                </c:pt>
                <c:pt idx="7">
                  <c:v>Windows 7</c:v>
                </c:pt>
                <c:pt idx="8">
                  <c:v>Windows Vista</c:v>
                </c:pt>
                <c:pt idx="9">
                  <c:v>Windows Xp</c:v>
                </c:pt>
                <c:pt idx="10">
                  <c:v>Ubuntu Linux</c:v>
                </c:pt>
                <c:pt idx="11">
                  <c:v>Debian Linux</c:v>
                </c:pt>
                <c:pt idx="12">
                  <c:v>Fedora</c:v>
                </c:pt>
                <c:pt idx="13">
                  <c:v>Linux Kernel</c:v>
                </c:pt>
                <c:pt idx="14">
                  <c:v>Opensuse</c:v>
                </c:pt>
                <c:pt idx="15">
                  <c:v>Enterprise Linux</c:v>
                </c:pt>
                <c:pt idx="16">
                  <c:v>Enterprise Linux Desktop</c:v>
                </c:pt>
                <c:pt idx="17">
                  <c:v>Solaris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507</c:v>
                </c:pt>
                <c:pt idx="1">
                  <c:v>860</c:v>
                </c:pt>
                <c:pt idx="2">
                  <c:v>1098</c:v>
                </c:pt>
                <c:pt idx="3">
                  <c:v>726</c:v>
                </c:pt>
                <c:pt idx="4">
                  <c:v>660</c:v>
                </c:pt>
                <c:pt idx="5">
                  <c:v>613</c:v>
                </c:pt>
                <c:pt idx="6">
                  <c:v>548</c:v>
                </c:pt>
                <c:pt idx="7">
                  <c:v>956</c:v>
                </c:pt>
                <c:pt idx="8">
                  <c:v>818</c:v>
                </c:pt>
                <c:pt idx="9">
                  <c:v>731</c:v>
                </c:pt>
                <c:pt idx="10">
                  <c:v>1026</c:v>
                </c:pt>
                <c:pt idx="11">
                  <c:v>1477</c:v>
                </c:pt>
                <c:pt idx="12">
                  <c:v>467</c:v>
                </c:pt>
                <c:pt idx="13">
                  <c:v>2097</c:v>
                </c:pt>
                <c:pt idx="14">
                  <c:v>784</c:v>
                </c:pt>
                <c:pt idx="15">
                  <c:v>463</c:v>
                </c:pt>
                <c:pt idx="16">
                  <c:v>404</c:v>
                </c:pt>
                <c:pt idx="17">
                  <c:v>533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659765072"/>
        <c:axId val="-659763440"/>
      </c:barChart>
      <c:catAx>
        <c:axId val="-659765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-659763440"/>
        <c:crosses val="autoZero"/>
        <c:auto val="1"/>
        <c:lblAlgn val="ctr"/>
        <c:lblOffset val="100"/>
        <c:noMultiLvlLbl val="0"/>
      </c:catAx>
      <c:valAx>
        <c:axId val="-659763440"/>
        <c:scaling>
          <c:orientation val="minMax"/>
        </c:scaling>
        <c:delete val="0"/>
        <c:axPos val="b"/>
        <c:majorGridlines>
          <c:spPr>
            <a:ln w="1270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alpha val="0"/>
              </a:schemeClr>
            </a:solidFill>
          </a:ln>
        </c:spPr>
        <c:txPr>
          <a:bodyPr/>
          <a:lstStyle/>
          <a:p>
            <a:pPr>
              <a:defRPr sz="9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pPr>
            <a:endParaRPr lang="ko-KR"/>
          </a:p>
        </c:txPr>
        <c:crossAx val="-6597650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EA002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Sheet1!$B$11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Sheet1!$B$12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Sheet1!$B$13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Sheet1!$B$14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Sheet1!$B$15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Sheet1!$B$16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Sheet1!$B$17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Sheet1!$B$18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Sheet1!$B$19</c:f>
              <c:numCache>
                <c:formatCode>General</c:formatCode>
                <c:ptCount val="1"/>
                <c:pt idx="0">
                  <c:v>218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Sheet1!$B$20</c:f>
              <c:numCache>
                <c:formatCode>General</c:formatCode>
                <c:ptCount val="1"/>
                <c:pt idx="0">
                  <c:v>454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Sheet1!$B$21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719185456"/>
        <c:axId val="-719184368"/>
      </c:barChart>
      <c:catAx>
        <c:axId val="-719185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719184368"/>
        <c:crosses val="autoZero"/>
        <c:auto val="1"/>
        <c:lblAlgn val="ctr"/>
        <c:lblOffset val="100"/>
        <c:noMultiLvlLbl val="0"/>
      </c:catAx>
      <c:valAx>
        <c:axId val="-719184368"/>
        <c:scaling>
          <c:orientation val="minMax"/>
        </c:scaling>
        <c:delete val="0"/>
        <c:axPos val="l"/>
        <c:majorGridlines>
          <c:spPr>
            <a:ln w="1270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alpha val="0"/>
              </a:schemeClr>
            </a:solidFill>
          </a:ln>
        </c:spPr>
        <c:crossAx val="-7191854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143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EA002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173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243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166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267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Sheet1!$B$11</c:f>
              <c:numCache>
                <c:formatCode>General</c:formatCode>
                <c:ptCount val="1"/>
                <c:pt idx="0">
                  <c:v>236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Sheet1!$B$12</c:f>
              <c:numCache>
                <c:formatCode>General</c:formatCode>
                <c:ptCount val="1"/>
                <c:pt idx="0">
                  <c:v>236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Sheet1!$B$13</c:f>
              <c:numCache>
                <c:formatCode>General</c:formatCode>
                <c:ptCount val="1"/>
                <c:pt idx="0">
                  <c:v>317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Sheet1!$B$14</c:f>
              <c:numCache>
                <c:formatCode>General</c:formatCode>
                <c:ptCount val="1"/>
                <c:pt idx="0">
                  <c:v>253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Sheet1!$B$15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Sheet1!$B$16</c:f>
              <c:numCache>
                <c:formatCode>General</c:formatCode>
                <c:ptCount val="1"/>
                <c:pt idx="0">
                  <c:v>345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Sheet1!$B$17</c:f>
              <c:numCache>
                <c:formatCode>General</c:formatCode>
                <c:ptCount val="1"/>
                <c:pt idx="0">
                  <c:v>374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Sheet1!$B$18</c:f>
              <c:numCache>
                <c:formatCode>General</c:formatCode>
                <c:ptCount val="1"/>
                <c:pt idx="0">
                  <c:v>568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Sheet1!$B$19</c:f>
              <c:numCache>
                <c:formatCode>General</c:formatCode>
                <c:ptCount val="1"/>
                <c:pt idx="0">
                  <c:v>491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Sheet1!$B$20</c:f>
              <c:numCache>
                <c:formatCode>General</c:formatCode>
                <c:ptCount val="1"/>
                <c:pt idx="0">
                  <c:v>698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취약점수</c:v>
                </c:pt>
              </c:strCache>
            </c:strRef>
          </c:cat>
          <c:val>
            <c:numRef>
              <c:f>Sheet1!$B$21</c:f>
              <c:numCache>
                <c:formatCode>General</c:formatCode>
                <c:ptCount val="1"/>
                <c:pt idx="0">
                  <c:v>341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939066304"/>
        <c:axId val="-530668192"/>
      </c:barChart>
      <c:catAx>
        <c:axId val="-9390663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530668192"/>
        <c:crosses val="autoZero"/>
        <c:auto val="1"/>
        <c:lblAlgn val="ctr"/>
        <c:lblOffset val="100"/>
        <c:noMultiLvlLbl val="0"/>
      </c:catAx>
      <c:valAx>
        <c:axId val="-530668192"/>
        <c:scaling>
          <c:orientation val="minMax"/>
        </c:scaling>
        <c:delete val="0"/>
        <c:axPos val="l"/>
        <c:majorGridlines>
          <c:spPr>
            <a:ln w="1270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alpha val="0"/>
              </a:schemeClr>
            </a:solidFill>
          </a:ln>
        </c:spPr>
        <c:crossAx val="-9390663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48194655472731E-2"/>
          <c:y val="0.1914198835204575"/>
          <c:w val="0.90284357959641337"/>
          <c:h val="0.3921223876203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Jboss</c:v>
                </c:pt>
                <c:pt idx="1">
                  <c:v>Web Site 유포</c:v>
                </c:pt>
                <c:pt idx="2">
                  <c:v>E-mail</c:v>
                </c:pt>
                <c:pt idx="3">
                  <c:v>Google 검색엔진 취약점 노출</c:v>
                </c:pt>
                <c:pt idx="4">
                  <c:v>Web취약점(SQL-Injection)</c:v>
                </c:pt>
                <c:pt idx="5">
                  <c:v>Weblogic 취약점</c:v>
                </c:pt>
                <c:pt idx="6">
                  <c:v>SMB 원격코드 취약점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0.9</c:v>
                </c:pt>
                <c:pt idx="1">
                  <c:v>4.8</c:v>
                </c:pt>
                <c:pt idx="2">
                  <c:v>3.7</c:v>
                </c:pt>
                <c:pt idx="3">
                  <c:v>0.8</c:v>
                </c:pt>
                <c:pt idx="4">
                  <c:v>0.8</c:v>
                </c:pt>
                <c:pt idx="5">
                  <c:v>2.8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530666560"/>
        <c:axId val="-530675264"/>
      </c:barChart>
      <c:catAx>
        <c:axId val="-530666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-530675264"/>
        <c:crosses val="autoZero"/>
        <c:auto val="1"/>
        <c:lblAlgn val="ctr"/>
        <c:lblOffset val="100"/>
        <c:tickLblSkip val="1"/>
        <c:noMultiLvlLbl val="0"/>
      </c:catAx>
      <c:valAx>
        <c:axId val="-530675264"/>
        <c:scaling>
          <c:orientation val="minMax"/>
          <c:max val="5"/>
          <c:min val="0"/>
        </c:scaling>
        <c:delete val="0"/>
        <c:axPos val="l"/>
        <c:majorGridlines>
          <c:spPr>
            <a:ln w="1270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</c:spPr>
        <c:txPr>
          <a:bodyPr/>
          <a:lstStyle/>
          <a:p>
            <a:pPr>
              <a:defRPr sz="9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pPr>
            <a:endParaRPr lang="ko-KR"/>
          </a:p>
        </c:txPr>
        <c:crossAx val="-53066656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48194655472731E-2"/>
          <c:y val="0.1914198835204575"/>
          <c:w val="0.90284357959641337"/>
          <c:h val="0.3921223876203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WebShell</c:v>
                </c:pt>
                <c:pt idx="1">
                  <c:v>Ransomware(CryptoLocker)</c:v>
                </c:pt>
                <c:pt idx="2">
                  <c:v>Ransomware(Gandgrab)</c:v>
                </c:pt>
                <c:pt idx="3">
                  <c:v>Ransomware(MyRansom)</c:v>
                </c:pt>
                <c:pt idx="4">
                  <c:v>Ransomware(Patya)</c:v>
                </c:pt>
                <c:pt idx="5">
                  <c:v>Miner</c:v>
                </c:pt>
                <c:pt idx="6">
                  <c:v>Emotet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2.9</c:v>
                </c:pt>
                <c:pt idx="3">
                  <c:v>2.9</c:v>
                </c:pt>
                <c:pt idx="4">
                  <c:v>0.9</c:v>
                </c:pt>
                <c:pt idx="5">
                  <c:v>3.8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530673632"/>
        <c:axId val="-530663840"/>
      </c:barChart>
      <c:catAx>
        <c:axId val="-53067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-530663840"/>
        <c:crosses val="autoZero"/>
        <c:auto val="1"/>
        <c:lblAlgn val="ctr"/>
        <c:lblOffset val="100"/>
        <c:tickLblSkip val="1"/>
        <c:noMultiLvlLbl val="0"/>
      </c:catAx>
      <c:valAx>
        <c:axId val="-530663840"/>
        <c:scaling>
          <c:orientation val="minMax"/>
          <c:max val="4"/>
          <c:min val="0"/>
        </c:scaling>
        <c:delete val="0"/>
        <c:axPos val="l"/>
        <c:majorGridlines>
          <c:spPr>
            <a:ln w="1270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</c:spPr>
        <c:txPr>
          <a:bodyPr/>
          <a:lstStyle/>
          <a:p>
            <a:pPr>
              <a:defRPr sz="900" baseline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pPr>
            <a:endParaRPr lang="ko-KR"/>
          </a:p>
        </c:txPr>
        <c:crossAx val="-530673632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A1928-7101-4BF6-AC52-4AA31B0463C1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7100-6D80-49E5-825E-DB9A87FD2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47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DF40-20C4-4286-AF53-25818E1BAC2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1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7100-6D80-49E5-825E-DB9A87FD2513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47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07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86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3_빈화면(표지,간지,목차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9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가버닝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7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가버닝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 userDrawn="1"/>
        </p:nvSpPr>
        <p:spPr>
          <a:xfrm>
            <a:off x="0" y="0"/>
            <a:ext cx="9906000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7" name="직사각형 25"/>
          <p:cNvSpPr/>
          <p:nvPr userDrawn="1"/>
        </p:nvSpPr>
        <p:spPr>
          <a:xfrm>
            <a:off x="1" y="514772"/>
            <a:ext cx="500527" cy="144016"/>
          </a:xfrm>
          <a:custGeom>
            <a:avLst/>
            <a:gdLst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50052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40527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27" h="144016">
                <a:moveTo>
                  <a:pt x="0" y="0"/>
                </a:moveTo>
                <a:lnTo>
                  <a:pt x="500527" y="0"/>
                </a:lnTo>
                <a:lnTo>
                  <a:pt x="405277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DC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48" name="직선 연결선 47"/>
          <p:cNvCxnSpPr/>
          <p:nvPr userDrawn="1"/>
        </p:nvCxnSpPr>
        <p:spPr>
          <a:xfrm>
            <a:off x="0" y="796775"/>
            <a:ext cx="990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 userDrawn="1"/>
        </p:nvCxnSpPr>
        <p:spPr>
          <a:xfrm>
            <a:off x="0" y="0"/>
            <a:ext cx="9906000" cy="0"/>
          </a:xfrm>
          <a:prstGeom prst="line">
            <a:avLst/>
          </a:prstGeom>
          <a:ln w="1905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그룹 66"/>
          <p:cNvGrpSpPr/>
          <p:nvPr userDrawn="1"/>
        </p:nvGrpSpPr>
        <p:grpSpPr>
          <a:xfrm>
            <a:off x="6945142" y="6554894"/>
            <a:ext cx="1392234" cy="233561"/>
            <a:chOff x="11136856" y="2348880"/>
            <a:chExt cx="1392234" cy="233561"/>
          </a:xfrm>
        </p:grpSpPr>
        <p:pic>
          <p:nvPicPr>
            <p:cNvPr id="68" name="Picture 2" descr="C:\Users\A0502271\Desktop\icon_I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85" r="-1" b="34068"/>
            <a:stretch/>
          </p:blipFill>
          <p:spPr bwMode="auto">
            <a:xfrm>
              <a:off x="11523192" y="2365422"/>
              <a:ext cx="265784" cy="2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A0502271\Desktop\icon_C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9" r="16023" b="36213"/>
            <a:stretch/>
          </p:blipFill>
          <p:spPr bwMode="auto">
            <a:xfrm>
              <a:off x="11918235" y="2371197"/>
              <a:ext cx="245546" cy="1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C:\Users\A0502271\Desktop\icon_D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2" r="15344" b="26130"/>
            <a:stretch/>
          </p:blipFill>
          <p:spPr bwMode="auto">
            <a:xfrm>
              <a:off x="11136856" y="2351126"/>
              <a:ext cx="257077" cy="22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5" descr="C:\Users\A0502271\Desktop\icon_ITC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8"/>
            <a:stretch/>
          </p:blipFill>
          <p:spPr bwMode="auto">
            <a:xfrm>
              <a:off x="12293039" y="2348880"/>
              <a:ext cx="236051" cy="23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K:\TrendMicro\Logo\TM_logo_red_2c_transparent_smal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3" y="6413069"/>
            <a:ext cx="1080120" cy="3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4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가버닝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 userDrawn="1"/>
        </p:nvSpPr>
        <p:spPr>
          <a:xfrm>
            <a:off x="0" y="0"/>
            <a:ext cx="9906000" cy="1067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5" name="직사각형 25"/>
          <p:cNvSpPr/>
          <p:nvPr userDrawn="1"/>
        </p:nvSpPr>
        <p:spPr>
          <a:xfrm>
            <a:off x="2" y="514772"/>
            <a:ext cx="500527" cy="144016"/>
          </a:xfrm>
          <a:custGeom>
            <a:avLst/>
            <a:gdLst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50052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40527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27" h="144016">
                <a:moveTo>
                  <a:pt x="0" y="0"/>
                </a:moveTo>
                <a:lnTo>
                  <a:pt x="500527" y="0"/>
                </a:lnTo>
                <a:lnTo>
                  <a:pt x="405277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DC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46" name="직선 연결선 45"/>
          <p:cNvCxnSpPr/>
          <p:nvPr userDrawn="1"/>
        </p:nvCxnSpPr>
        <p:spPr>
          <a:xfrm>
            <a:off x="0" y="1067594"/>
            <a:ext cx="990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 userDrawn="1"/>
        </p:nvCxnSpPr>
        <p:spPr>
          <a:xfrm>
            <a:off x="0" y="0"/>
            <a:ext cx="9906000" cy="0"/>
          </a:xfrm>
          <a:prstGeom prst="line">
            <a:avLst/>
          </a:prstGeom>
          <a:ln w="1905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63"/>
          <p:cNvGrpSpPr/>
          <p:nvPr userDrawn="1"/>
        </p:nvGrpSpPr>
        <p:grpSpPr>
          <a:xfrm>
            <a:off x="7492332" y="6554896"/>
            <a:ext cx="1392234" cy="233561"/>
            <a:chOff x="11136856" y="2348880"/>
            <a:chExt cx="1392234" cy="233561"/>
          </a:xfrm>
        </p:grpSpPr>
        <p:pic>
          <p:nvPicPr>
            <p:cNvPr id="65" name="Picture 2" descr="C:\Users\A0502271\Desktop\icon_I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85" r="-1" b="34068"/>
            <a:stretch/>
          </p:blipFill>
          <p:spPr bwMode="auto">
            <a:xfrm>
              <a:off x="11523192" y="2365422"/>
              <a:ext cx="265784" cy="2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A0502271\Desktop\icon_C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9" r="16023" b="36213"/>
            <a:stretch/>
          </p:blipFill>
          <p:spPr bwMode="auto">
            <a:xfrm>
              <a:off x="11918235" y="2371197"/>
              <a:ext cx="245546" cy="1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C:\Users\A0502271\Desktop\icon_D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2" r="15344" b="26130"/>
            <a:stretch/>
          </p:blipFill>
          <p:spPr bwMode="auto">
            <a:xfrm>
              <a:off x="11136856" y="2351126"/>
              <a:ext cx="257077" cy="22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5" descr="C:\Users\A0502271\Desktop\icon_ITC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8"/>
            <a:stretch/>
          </p:blipFill>
          <p:spPr bwMode="auto">
            <a:xfrm>
              <a:off x="12293039" y="2348880"/>
              <a:ext cx="236051" cy="23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K:\TrendMicro\Logo\TM_logo_red_2c_transparent_smal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3" y="6413071"/>
            <a:ext cx="1080120" cy="3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9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가버닝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 userDrawn="1"/>
        </p:nvSpPr>
        <p:spPr>
          <a:xfrm>
            <a:off x="0" y="0"/>
            <a:ext cx="9906000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7" name="직사각형 25"/>
          <p:cNvSpPr/>
          <p:nvPr userDrawn="1"/>
        </p:nvSpPr>
        <p:spPr>
          <a:xfrm>
            <a:off x="2" y="514772"/>
            <a:ext cx="500527" cy="144016"/>
          </a:xfrm>
          <a:custGeom>
            <a:avLst/>
            <a:gdLst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50052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40527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27" h="144016">
                <a:moveTo>
                  <a:pt x="0" y="0"/>
                </a:moveTo>
                <a:lnTo>
                  <a:pt x="500527" y="0"/>
                </a:lnTo>
                <a:lnTo>
                  <a:pt x="405277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DC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48" name="직선 연결선 47"/>
          <p:cNvCxnSpPr/>
          <p:nvPr userDrawn="1"/>
        </p:nvCxnSpPr>
        <p:spPr>
          <a:xfrm>
            <a:off x="0" y="796775"/>
            <a:ext cx="990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 userDrawn="1"/>
        </p:nvCxnSpPr>
        <p:spPr>
          <a:xfrm>
            <a:off x="0" y="0"/>
            <a:ext cx="9906000" cy="0"/>
          </a:xfrm>
          <a:prstGeom prst="line">
            <a:avLst/>
          </a:prstGeom>
          <a:ln w="1905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그룹 66"/>
          <p:cNvGrpSpPr/>
          <p:nvPr userDrawn="1"/>
        </p:nvGrpSpPr>
        <p:grpSpPr>
          <a:xfrm>
            <a:off x="7492332" y="6554896"/>
            <a:ext cx="1392234" cy="233561"/>
            <a:chOff x="11136856" y="2348880"/>
            <a:chExt cx="1392234" cy="233561"/>
          </a:xfrm>
        </p:grpSpPr>
        <p:pic>
          <p:nvPicPr>
            <p:cNvPr id="68" name="Picture 2" descr="C:\Users\A0502271\Desktop\icon_I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85" r="-1" b="34068"/>
            <a:stretch/>
          </p:blipFill>
          <p:spPr bwMode="auto">
            <a:xfrm>
              <a:off x="11523192" y="2365422"/>
              <a:ext cx="265784" cy="2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A0502271\Desktop\icon_C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9" r="16023" b="36213"/>
            <a:stretch/>
          </p:blipFill>
          <p:spPr bwMode="auto">
            <a:xfrm>
              <a:off x="11918235" y="2371197"/>
              <a:ext cx="245546" cy="1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C:\Users\A0502271\Desktop\icon_D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2" r="15344" b="26130"/>
            <a:stretch/>
          </p:blipFill>
          <p:spPr bwMode="auto">
            <a:xfrm>
              <a:off x="11136856" y="2351126"/>
              <a:ext cx="257077" cy="22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5" descr="C:\Users\A0502271\Desktop\icon_ITC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8"/>
            <a:stretch/>
          </p:blipFill>
          <p:spPr bwMode="auto">
            <a:xfrm>
              <a:off x="12293039" y="2348880"/>
              <a:ext cx="236051" cy="23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K:\TrendMicro\Logo\TM_logo_red_2c_transparent_smal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3" y="6413071"/>
            <a:ext cx="1080120" cy="3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1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가버닝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6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빈화면(표지,간지,목차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87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가버닝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 userDrawn="1"/>
        </p:nvSpPr>
        <p:spPr>
          <a:xfrm>
            <a:off x="0" y="0"/>
            <a:ext cx="9906000" cy="1067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5" name="직사각형 25"/>
          <p:cNvSpPr/>
          <p:nvPr userDrawn="1"/>
        </p:nvSpPr>
        <p:spPr>
          <a:xfrm>
            <a:off x="2" y="514772"/>
            <a:ext cx="500527" cy="144016"/>
          </a:xfrm>
          <a:custGeom>
            <a:avLst/>
            <a:gdLst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50052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40527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27" h="144016">
                <a:moveTo>
                  <a:pt x="0" y="0"/>
                </a:moveTo>
                <a:lnTo>
                  <a:pt x="500527" y="0"/>
                </a:lnTo>
                <a:lnTo>
                  <a:pt x="405277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DC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46" name="직선 연결선 45"/>
          <p:cNvCxnSpPr/>
          <p:nvPr userDrawn="1"/>
        </p:nvCxnSpPr>
        <p:spPr>
          <a:xfrm>
            <a:off x="0" y="1067594"/>
            <a:ext cx="990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 userDrawn="1"/>
        </p:nvCxnSpPr>
        <p:spPr>
          <a:xfrm>
            <a:off x="0" y="0"/>
            <a:ext cx="9906000" cy="0"/>
          </a:xfrm>
          <a:prstGeom prst="line">
            <a:avLst/>
          </a:prstGeom>
          <a:ln w="1905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 userDrawn="1"/>
        </p:nvSpPr>
        <p:spPr>
          <a:xfrm>
            <a:off x="273052" y="6545371"/>
            <a:ext cx="1176643" cy="21929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00" b="1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</a:rPr>
              <a:t>고객사</a:t>
            </a:r>
            <a:r>
              <a:rPr lang="ko-KR" altLang="en-US" sz="1000" b="1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</a:rPr>
              <a:t> 로고</a:t>
            </a:r>
            <a:endParaRPr lang="en-US" altLang="ko-KR" sz="1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64" name="그룹 63"/>
          <p:cNvGrpSpPr/>
          <p:nvPr userDrawn="1"/>
        </p:nvGrpSpPr>
        <p:grpSpPr>
          <a:xfrm>
            <a:off x="7492332" y="6554896"/>
            <a:ext cx="1392234" cy="233561"/>
            <a:chOff x="11136856" y="2348880"/>
            <a:chExt cx="1392234" cy="233561"/>
          </a:xfrm>
        </p:grpSpPr>
        <p:pic>
          <p:nvPicPr>
            <p:cNvPr id="65" name="Picture 2" descr="C:\Users\A0502271\Desktop\icon_I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85" r="-1" b="34068"/>
            <a:stretch/>
          </p:blipFill>
          <p:spPr bwMode="auto">
            <a:xfrm>
              <a:off x="11523192" y="2365422"/>
              <a:ext cx="265784" cy="2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A0502271\Desktop\icon_C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9" r="16023" b="36213"/>
            <a:stretch/>
          </p:blipFill>
          <p:spPr bwMode="auto">
            <a:xfrm>
              <a:off x="11918235" y="2371197"/>
              <a:ext cx="245546" cy="1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C:\Users\A0502271\Desktop\icon_D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2" r="15344" b="26130"/>
            <a:stretch/>
          </p:blipFill>
          <p:spPr bwMode="auto">
            <a:xfrm>
              <a:off x="11136856" y="2351126"/>
              <a:ext cx="257077" cy="22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5" descr="C:\Users\A0502271\Desktop\icon_ITC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8"/>
            <a:stretch/>
          </p:blipFill>
          <p:spPr bwMode="auto">
            <a:xfrm>
              <a:off x="12293039" y="2348880"/>
              <a:ext cx="236051" cy="23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237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413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가버닝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 userDrawn="1"/>
        </p:nvSpPr>
        <p:spPr>
          <a:xfrm>
            <a:off x="0" y="0"/>
            <a:ext cx="9906000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7" name="직사각형 25"/>
          <p:cNvSpPr/>
          <p:nvPr userDrawn="1"/>
        </p:nvSpPr>
        <p:spPr>
          <a:xfrm>
            <a:off x="2" y="514772"/>
            <a:ext cx="500527" cy="144016"/>
          </a:xfrm>
          <a:custGeom>
            <a:avLst/>
            <a:gdLst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50052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  <a:gd name="connsiteX0" fmla="*/ 0 w 500527"/>
              <a:gd name="connsiteY0" fmla="*/ 0 h 144016"/>
              <a:gd name="connsiteX1" fmla="*/ 500527 w 500527"/>
              <a:gd name="connsiteY1" fmla="*/ 0 h 144016"/>
              <a:gd name="connsiteX2" fmla="*/ 405277 w 500527"/>
              <a:gd name="connsiteY2" fmla="*/ 144016 h 144016"/>
              <a:gd name="connsiteX3" fmla="*/ 0 w 500527"/>
              <a:gd name="connsiteY3" fmla="*/ 144016 h 144016"/>
              <a:gd name="connsiteX4" fmla="*/ 0 w 500527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27" h="144016">
                <a:moveTo>
                  <a:pt x="0" y="0"/>
                </a:moveTo>
                <a:lnTo>
                  <a:pt x="500527" y="0"/>
                </a:lnTo>
                <a:lnTo>
                  <a:pt x="405277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DC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48" name="직선 연결선 47"/>
          <p:cNvCxnSpPr/>
          <p:nvPr userDrawn="1"/>
        </p:nvCxnSpPr>
        <p:spPr>
          <a:xfrm>
            <a:off x="0" y="796775"/>
            <a:ext cx="990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 userDrawn="1"/>
        </p:nvCxnSpPr>
        <p:spPr>
          <a:xfrm>
            <a:off x="0" y="0"/>
            <a:ext cx="9906000" cy="0"/>
          </a:xfrm>
          <a:prstGeom prst="line">
            <a:avLst/>
          </a:prstGeom>
          <a:ln w="1905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 userDrawn="1"/>
        </p:nvSpPr>
        <p:spPr>
          <a:xfrm>
            <a:off x="273052" y="6545371"/>
            <a:ext cx="1176643" cy="21929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00" b="1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</a:rPr>
              <a:t>고객사</a:t>
            </a:r>
            <a:r>
              <a:rPr lang="ko-KR" altLang="en-US" sz="1000" b="1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</a:rPr>
              <a:t> 로고</a:t>
            </a:r>
            <a:endParaRPr lang="en-US" altLang="ko-KR" sz="1000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67" name="그룹 66"/>
          <p:cNvGrpSpPr/>
          <p:nvPr userDrawn="1"/>
        </p:nvGrpSpPr>
        <p:grpSpPr>
          <a:xfrm>
            <a:off x="7492332" y="6554896"/>
            <a:ext cx="1392234" cy="233561"/>
            <a:chOff x="11136856" y="2348880"/>
            <a:chExt cx="1392234" cy="233561"/>
          </a:xfrm>
        </p:grpSpPr>
        <p:pic>
          <p:nvPicPr>
            <p:cNvPr id="68" name="Picture 2" descr="C:\Users\A0502271\Desktop\icon_I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85" r="-1" b="34068"/>
            <a:stretch/>
          </p:blipFill>
          <p:spPr bwMode="auto">
            <a:xfrm>
              <a:off x="11523192" y="2365422"/>
              <a:ext cx="265784" cy="2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A0502271\Desktop\icon_C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9" r="16023" b="36213"/>
            <a:stretch/>
          </p:blipFill>
          <p:spPr bwMode="auto">
            <a:xfrm>
              <a:off x="11918235" y="2371197"/>
              <a:ext cx="245546" cy="1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C:\Users\A0502271\Desktop\icon_D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2" r="15344" b="26130"/>
            <a:stretch/>
          </p:blipFill>
          <p:spPr bwMode="auto">
            <a:xfrm>
              <a:off x="11136856" y="2351126"/>
              <a:ext cx="257077" cy="22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5" descr="C:\Users\A0502271\Desktop\icon_ITC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8"/>
            <a:stretch/>
          </p:blipFill>
          <p:spPr bwMode="auto">
            <a:xfrm>
              <a:off x="12293039" y="2348880"/>
              <a:ext cx="236051" cy="23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0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가버닝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43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빈화면(표지,간지,목차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58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17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2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83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66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8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50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14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27FC-3C73-4163-9130-85E9FFDFE47B}" type="datetimeFigureOut">
              <a:rPr lang="ko-KR" altLang="en-US" smtClean="0"/>
              <a:t>2021-08-02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E4D5-3B17-4C90-91AC-80BF6D9A13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7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1" r:id="rId13"/>
    <p:sldLayoutId id="214748367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3"/>
          <p:cNvSpPr>
            <a:spLocks noChangeArrowheads="1"/>
          </p:cNvSpPr>
          <p:nvPr/>
        </p:nvSpPr>
        <p:spPr bwMode="auto">
          <a:xfrm>
            <a:off x="4522789" y="6608330"/>
            <a:ext cx="8604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95627" latinLnBrk="0">
              <a:defRPr/>
            </a:pPr>
            <a:fld id="{2DEBB096-855E-4CFC-B3CF-C17C64DFCBCD}" type="slidenum">
              <a:rPr lang="en-US" altLang="ko-KR" sz="900" spc="-5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 defTabSz="995627" latinLnBrk="0">
                <a:defRPr/>
              </a:pPr>
              <a:t>‹#›</a:t>
            </a:fld>
            <a:endParaRPr lang="en-US" altLang="ko-KR" sz="900" spc="-5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" name="Picture 2" descr="K:\TrendMicro\Logo\TM_logo_red_2c_transparent_small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494311"/>
            <a:ext cx="749736" cy="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3"/>
          <p:cNvSpPr>
            <a:spLocks noChangeArrowheads="1"/>
          </p:cNvSpPr>
          <p:nvPr/>
        </p:nvSpPr>
        <p:spPr bwMode="auto">
          <a:xfrm>
            <a:off x="4522789" y="6608330"/>
            <a:ext cx="8604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95627" latinLnBrk="0">
              <a:defRPr/>
            </a:pPr>
            <a:fld id="{2DEBB096-855E-4CFC-B3CF-C17C64DFCBCD}" type="slidenum">
              <a:rPr lang="en-US" altLang="ko-KR" sz="900" spc="-5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 defTabSz="995627" latinLnBrk="0">
                <a:defRPr/>
              </a:pPr>
              <a:t>‹#›</a:t>
            </a:fld>
            <a:endParaRPr lang="en-US" altLang="ko-KR" sz="900" spc="-5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5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7.png"/><Relationship Id="rId7" Type="http://schemas.openxmlformats.org/officeDocument/2006/relationships/image" Target="../media/image8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86.png"/><Relationship Id="rId4" Type="http://schemas.openxmlformats.org/officeDocument/2006/relationships/image" Target="../media/image102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781" r="6252" b="781"/>
          <a:stretch/>
        </p:blipFill>
        <p:spPr>
          <a:xfrm>
            <a:off x="0" y="2420888"/>
            <a:ext cx="9906000" cy="443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80" y="1556792"/>
            <a:ext cx="5686172" cy="954107"/>
          </a:xfrm>
          <a:prstGeom prst="rect">
            <a:avLst/>
          </a:prstGeom>
          <a:noFill/>
          <a:ln w="7620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3200" b="1" smtClean="0">
                <a:solidFill>
                  <a:prstClr val="black"/>
                </a:solidFill>
              </a:rPr>
              <a:t>통합 서버 보안 솔루션의 </a:t>
            </a:r>
            <a:r>
              <a:rPr lang="ko-KR" altLang="en-US" sz="3200" b="1" dirty="0">
                <a:solidFill>
                  <a:prstClr val="black"/>
                </a:solidFill>
              </a:rPr>
              <a:t>필요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r>
              <a:rPr lang="en-US" altLang="ko-KR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- Trend Micro </a:t>
            </a:r>
            <a:r>
              <a:rPr lang="en-US" altLang="ko-KR" sz="2400" b="1">
                <a:solidFill>
                  <a:srgbClr val="FF0000"/>
                </a:solidFill>
              </a:rPr>
              <a:t>Deep </a:t>
            </a:r>
            <a:r>
              <a:rPr lang="en-US" altLang="ko-KR" sz="2400" b="1" smtClean="0">
                <a:solidFill>
                  <a:srgbClr val="FF0000"/>
                </a:solidFill>
              </a:rPr>
              <a:t>Security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8" y="2135316"/>
            <a:ext cx="5375195" cy="4742106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" y="6669360"/>
            <a:ext cx="9905999" cy="18864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" y="0"/>
            <a:ext cx="9905999" cy="18864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" name="Picture 2" descr="K:\TrendMicro\Logo\TM_logo_red_2c_transparent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" y="564166"/>
            <a:ext cx="1182292" cy="3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14" y="63020"/>
            <a:ext cx="2967479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02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취약점을 이용한 해킹 사례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842" y="29284"/>
            <a:ext cx="222368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서버 보안 위협 사례 및 한계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"/>
          <a:stretch/>
        </p:blipFill>
        <p:spPr bwMode="auto">
          <a:xfrm>
            <a:off x="6177136" y="3033316"/>
            <a:ext cx="3156231" cy="26279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24744"/>
            <a:ext cx="2376264" cy="377126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그룹 64"/>
          <p:cNvGrpSpPr/>
          <p:nvPr/>
        </p:nvGrpSpPr>
        <p:grpSpPr>
          <a:xfrm>
            <a:off x="2756756" y="1172586"/>
            <a:ext cx="3551039" cy="646331"/>
            <a:chOff x="371946" y="5631079"/>
            <a:chExt cx="3551039" cy="646331"/>
          </a:xfrm>
        </p:grpSpPr>
        <p:sp>
          <p:nvSpPr>
            <p:cNvPr id="66" name="오른쪽 화살표 65"/>
            <p:cNvSpPr/>
            <p:nvPr/>
          </p:nvSpPr>
          <p:spPr>
            <a:xfrm>
              <a:off x="371946" y="5716553"/>
              <a:ext cx="659235" cy="4675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 w="1270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8" rIns="91434" bIns="45718" rtlCol="0" anchor="ctr"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/>
              <a:endParaRPr lang="ko-KR" altLang="en-US" b="1" spc="-5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102982" y="5631079"/>
              <a:ext cx="2820003" cy="646331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/>
            <a:p>
              <a:r>
                <a:rPr lang="en-US" altLang="ko-KR" b="1" u="sng" dirty="0" smtClean="0">
                  <a:solidFill>
                    <a:srgbClr val="C00000"/>
                  </a:solidFill>
                </a:rPr>
                <a:t>Windows </a:t>
              </a:r>
              <a:r>
                <a:rPr lang="ko-KR" altLang="en-US" b="1" u="sng" dirty="0" smtClean="0">
                  <a:solidFill>
                    <a:srgbClr val="C00000"/>
                  </a:solidFill>
                </a:rPr>
                <a:t>취약점을 통한 해킹</a:t>
              </a:r>
              <a:endParaRPr lang="ko-KR" altLang="en-US" b="1" u="sng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5817097" y="1880828"/>
            <a:ext cx="3551039" cy="646331"/>
            <a:chOff x="371946" y="5631079"/>
            <a:chExt cx="3551039" cy="646331"/>
          </a:xfrm>
        </p:grpSpPr>
        <p:sp>
          <p:nvSpPr>
            <p:cNvPr id="69" name="오른쪽 화살표 68"/>
            <p:cNvSpPr/>
            <p:nvPr/>
          </p:nvSpPr>
          <p:spPr>
            <a:xfrm>
              <a:off x="371946" y="5716553"/>
              <a:ext cx="659235" cy="4675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 w="1270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8" rIns="91434" bIns="45718" rtlCol="0" anchor="ctr"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/>
              <a:endParaRPr lang="ko-KR" altLang="en-US" b="1" spc="-5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1102982" y="5631079"/>
              <a:ext cx="2820003" cy="646331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/>
            <a:p>
              <a:r>
                <a:rPr lang="ko-KR" altLang="en-US" b="1" u="sng" dirty="0">
                  <a:solidFill>
                    <a:srgbClr val="C00000"/>
                  </a:solidFill>
                </a:rPr>
                <a:t>운영 </a:t>
              </a:r>
              <a:r>
                <a:rPr lang="ko-KR" altLang="en-US" b="1" u="sng" dirty="0" smtClean="0">
                  <a:solidFill>
                    <a:srgbClr val="C00000"/>
                  </a:solidFill>
                </a:rPr>
                <a:t>서버의 단종 </a:t>
              </a:r>
              <a:r>
                <a:rPr lang="en-US" altLang="ko-KR" b="1" u="sng" dirty="0" smtClean="0">
                  <a:solidFill>
                    <a:srgbClr val="C00000"/>
                  </a:solidFill>
                </a:rPr>
                <a:t>OS</a:t>
              </a:r>
              <a:r>
                <a:rPr lang="ko-KR" altLang="en-US" b="1" u="sng" dirty="0">
                  <a:solidFill>
                    <a:srgbClr val="C00000"/>
                  </a:solidFill>
                </a:rPr>
                <a:t> </a:t>
              </a:r>
              <a:r>
                <a:rPr lang="en-US" altLang="ko-KR" b="1" u="sng" dirty="0" smtClean="0">
                  <a:solidFill>
                    <a:srgbClr val="C00000"/>
                  </a:solidFill>
                </a:rPr>
                <a:t/>
              </a:r>
              <a:br>
                <a:rPr lang="en-US" altLang="ko-KR" b="1" u="sng" dirty="0" smtClean="0">
                  <a:solidFill>
                    <a:srgbClr val="C00000"/>
                  </a:solidFill>
                </a:rPr>
              </a:br>
              <a:r>
                <a:rPr lang="ko-KR" altLang="en-US" b="1" u="sng" dirty="0" smtClean="0">
                  <a:solidFill>
                    <a:srgbClr val="C00000"/>
                  </a:solidFill>
                </a:rPr>
                <a:t>취약점으로 인한 해킹</a:t>
              </a:r>
              <a:endParaRPr lang="ko-KR" altLang="en-US" b="1" u="sng" dirty="0">
                <a:solidFill>
                  <a:srgbClr val="C00000"/>
                </a:solidFill>
              </a:endParaRP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12" y="1880830"/>
            <a:ext cx="2856471" cy="409632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그룹 76"/>
          <p:cNvGrpSpPr/>
          <p:nvPr/>
        </p:nvGrpSpPr>
        <p:grpSpPr>
          <a:xfrm>
            <a:off x="6213141" y="5696894"/>
            <a:ext cx="3551039" cy="646331"/>
            <a:chOff x="371946" y="5631079"/>
            <a:chExt cx="3551039" cy="646331"/>
          </a:xfrm>
        </p:grpSpPr>
        <p:sp>
          <p:nvSpPr>
            <p:cNvPr id="84" name="오른쪽 화살표 83"/>
            <p:cNvSpPr/>
            <p:nvPr/>
          </p:nvSpPr>
          <p:spPr>
            <a:xfrm>
              <a:off x="371946" y="5716553"/>
              <a:ext cx="659235" cy="4675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 w="1270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8" rIns="91434" bIns="45718" rtlCol="0" anchor="ctr"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/>
              <a:endParaRPr lang="ko-KR" altLang="en-US" b="1" spc="-5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1102982" y="5631079"/>
              <a:ext cx="2820003" cy="646331"/>
            </a:xfrm>
            <a:prstGeom prst="rect">
              <a:avLst/>
            </a:prstGeom>
          </p:spPr>
          <p:txBody>
            <a:bodyPr wrap="none" anchor="ctr" anchorCtr="0">
              <a:noAutofit/>
            </a:bodyPr>
            <a:lstStyle/>
            <a:p>
              <a:r>
                <a:rPr lang="ko-KR" altLang="en-US" b="1" u="sng" dirty="0" smtClean="0">
                  <a:solidFill>
                    <a:srgbClr val="C00000"/>
                  </a:solidFill>
                </a:rPr>
                <a:t>패치 </a:t>
              </a:r>
              <a:r>
                <a:rPr lang="ko-KR" altLang="en-US" b="1" u="sng" dirty="0" err="1" smtClean="0">
                  <a:solidFill>
                    <a:srgbClr val="C00000"/>
                  </a:solidFill>
                </a:rPr>
                <a:t>미적용으로</a:t>
              </a:r>
              <a:r>
                <a:rPr lang="ko-KR" altLang="en-US" b="1" u="sng" dirty="0" smtClean="0">
                  <a:solidFill>
                    <a:srgbClr val="C00000"/>
                  </a:solidFill>
                </a:rPr>
                <a:t> 인한 </a:t>
              </a:r>
              <a:r>
                <a:rPr lang="en-US" altLang="ko-KR" b="1" u="sng" dirty="0" smtClean="0">
                  <a:solidFill>
                    <a:srgbClr val="C00000"/>
                  </a:solidFill>
                </a:rPr>
                <a:t/>
              </a:r>
              <a:br>
                <a:rPr lang="en-US" altLang="ko-KR" b="1" u="sng" dirty="0" smtClean="0">
                  <a:solidFill>
                    <a:srgbClr val="C00000"/>
                  </a:solidFill>
                </a:rPr>
              </a:br>
              <a:r>
                <a:rPr lang="ko-KR" altLang="en-US" b="1" u="sng" dirty="0" smtClean="0">
                  <a:solidFill>
                    <a:srgbClr val="C00000"/>
                  </a:solidFill>
                </a:rPr>
                <a:t>해킹 피해의 위험</a:t>
              </a:r>
              <a:endParaRPr lang="ko-KR" altLang="en-US" b="1" u="sng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3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17"/>
          <p:cNvGrpSpPr>
            <a:grpSpLocks/>
          </p:cNvGrpSpPr>
          <p:nvPr/>
        </p:nvGrpSpPr>
        <p:grpSpPr bwMode="auto">
          <a:xfrm>
            <a:off x="3980893" y="2658254"/>
            <a:ext cx="1944216" cy="1973674"/>
            <a:chOff x="1772924" y="6216467"/>
            <a:chExt cx="2045322" cy="2037649"/>
          </a:xfrm>
        </p:grpSpPr>
        <p:sp>
          <p:nvSpPr>
            <p:cNvPr id="38" name="막힌 원호 37"/>
            <p:cNvSpPr/>
            <p:nvPr/>
          </p:nvSpPr>
          <p:spPr bwMode="auto">
            <a:xfrm rot="16200000">
              <a:off x="1772531" y="6216860"/>
              <a:ext cx="2027771" cy="2026986"/>
            </a:xfrm>
            <a:prstGeom prst="blockArc">
              <a:avLst>
                <a:gd name="adj1" fmla="val 16167967"/>
                <a:gd name="adj2" fmla="val 38397"/>
                <a:gd name="adj3" fmla="val 16354"/>
              </a:avLst>
            </a:prstGeom>
            <a:solidFill>
              <a:srgbClr val="FF7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막힌 원호 38"/>
            <p:cNvSpPr/>
            <p:nvPr/>
          </p:nvSpPr>
          <p:spPr bwMode="auto">
            <a:xfrm>
              <a:off x="1791261" y="6216467"/>
              <a:ext cx="2026985" cy="2027771"/>
            </a:xfrm>
            <a:prstGeom prst="blockArc">
              <a:avLst>
                <a:gd name="adj1" fmla="val 16167967"/>
                <a:gd name="adj2" fmla="val 38397"/>
                <a:gd name="adj3" fmla="val 16354"/>
              </a:avLst>
            </a:prstGeom>
            <a:solidFill>
              <a:srgbClr val="EA002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0" name="막힌 원호 39"/>
            <p:cNvSpPr/>
            <p:nvPr/>
          </p:nvSpPr>
          <p:spPr bwMode="auto">
            <a:xfrm rot="5400000">
              <a:off x="1790868" y="6226737"/>
              <a:ext cx="2027772" cy="2026985"/>
            </a:xfrm>
            <a:prstGeom prst="blockArc">
              <a:avLst>
                <a:gd name="adj1" fmla="val 16167967"/>
                <a:gd name="adj2" fmla="val 38397"/>
                <a:gd name="adj3" fmla="val 16354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1" name="막힌 원호 40"/>
            <p:cNvSpPr/>
            <p:nvPr/>
          </p:nvSpPr>
          <p:spPr bwMode="auto">
            <a:xfrm rot="10800000">
              <a:off x="1772924" y="6226344"/>
              <a:ext cx="2026986" cy="2027772"/>
            </a:xfrm>
            <a:prstGeom prst="blockArc">
              <a:avLst>
                <a:gd name="adj1" fmla="val 16167967"/>
                <a:gd name="adj2" fmla="val 38397"/>
                <a:gd name="adj3" fmla="val 1635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313" y="63020"/>
            <a:ext cx="25571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03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기존 서버 보안의 한계</a:t>
            </a:r>
          </a:p>
          <a:p>
            <a:pPr marL="306000">
              <a:lnSpc>
                <a:spcPts val="2400"/>
              </a:lnSpc>
            </a:pP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842" y="29284"/>
            <a:ext cx="222368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서버 보안 위협 사례 및 한계</a:t>
            </a:r>
          </a:p>
        </p:txBody>
      </p:sp>
      <p:grpSp>
        <p:nvGrpSpPr>
          <p:cNvPr id="25" name="그룹 22"/>
          <p:cNvGrpSpPr>
            <a:grpSpLocks/>
          </p:cNvGrpSpPr>
          <p:nvPr/>
        </p:nvGrpSpPr>
        <p:grpSpPr bwMode="auto">
          <a:xfrm>
            <a:off x="605232" y="1161144"/>
            <a:ext cx="3375068" cy="4932152"/>
            <a:chOff x="700088" y="5618658"/>
            <a:chExt cx="1419317" cy="2921053"/>
          </a:xfrm>
        </p:grpSpPr>
        <p:grpSp>
          <p:nvGrpSpPr>
            <p:cNvPr id="32" name="그룹 21"/>
            <p:cNvGrpSpPr>
              <a:grpSpLocks/>
            </p:cNvGrpSpPr>
            <p:nvPr/>
          </p:nvGrpSpPr>
          <p:grpSpPr bwMode="auto">
            <a:xfrm>
              <a:off x="700088" y="5618658"/>
              <a:ext cx="1419317" cy="1396364"/>
              <a:chOff x="866704" y="5726651"/>
              <a:chExt cx="1337285" cy="1396364"/>
            </a:xfrm>
          </p:grpSpPr>
          <p:sp>
            <p:nvSpPr>
              <p:cNvPr id="36" name="직사각형 35"/>
              <p:cNvSpPr/>
              <p:nvPr/>
            </p:nvSpPr>
            <p:spPr bwMode="auto">
              <a:xfrm>
                <a:off x="866704" y="5726654"/>
                <a:ext cx="1123535" cy="13963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7" name="이등변 삼각형 36"/>
              <p:cNvSpPr/>
              <p:nvPr/>
            </p:nvSpPr>
            <p:spPr bwMode="auto">
              <a:xfrm rot="5400000">
                <a:off x="1398933" y="6317957"/>
                <a:ext cx="1396361" cy="2137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33" name="그룹 84"/>
            <p:cNvGrpSpPr>
              <a:grpSpLocks/>
            </p:cNvGrpSpPr>
            <p:nvPr/>
          </p:nvGrpSpPr>
          <p:grpSpPr bwMode="auto">
            <a:xfrm>
              <a:off x="700088" y="7143349"/>
              <a:ext cx="1419317" cy="1396362"/>
              <a:chOff x="866704" y="5727342"/>
              <a:chExt cx="1337285" cy="1396362"/>
            </a:xfrm>
          </p:grpSpPr>
          <p:sp>
            <p:nvSpPr>
              <p:cNvPr id="34" name="직사각형 33"/>
              <p:cNvSpPr/>
              <p:nvPr/>
            </p:nvSpPr>
            <p:spPr bwMode="auto">
              <a:xfrm>
                <a:off x="866704" y="5727342"/>
                <a:ext cx="1123535" cy="13963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5" name="이등변 삼각형 34"/>
              <p:cNvSpPr/>
              <p:nvPr/>
            </p:nvSpPr>
            <p:spPr bwMode="auto">
              <a:xfrm rot="5400000">
                <a:off x="1398933" y="6318648"/>
                <a:ext cx="1396362" cy="2137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96516" y="1196651"/>
            <a:ext cx="29033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</a:rPr>
              <a:t>1.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이 기종 </a:t>
            </a:r>
            <a:r>
              <a:rPr lang="ko-KR" altLang="en-US" sz="1600" b="1" dirty="0">
                <a:solidFill>
                  <a:srgbClr val="C00000"/>
                </a:solidFill>
              </a:rPr>
              <a:t>환경의 한계</a:t>
            </a:r>
            <a:endParaRPr lang="en-US" altLang="ko-KR" sz="1600" b="1" dirty="0">
              <a:solidFill>
                <a:srgbClr val="C00000"/>
              </a:solidFill>
            </a:endParaRPr>
          </a:p>
          <a:p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다양한 </a:t>
            </a:r>
            <a:r>
              <a:rPr lang="en-US" altLang="ko-KR" sz="1200" dirty="0"/>
              <a:t>OS/Application </a:t>
            </a:r>
            <a:r>
              <a:rPr lang="ko-KR" altLang="en-US" sz="1200" dirty="0"/>
              <a:t>취약점에 대한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  </a:t>
            </a:r>
            <a:r>
              <a:rPr lang="ko-KR" altLang="en-US" sz="1200" dirty="0"/>
              <a:t>보호 수단의 한계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776536" y="2251044"/>
            <a:ext cx="2520280" cy="1129678"/>
            <a:chOff x="452500" y="1615063"/>
            <a:chExt cx="4238567" cy="1493145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452500" y="1615063"/>
              <a:ext cx="4238567" cy="1493145"/>
            </a:xfrm>
            <a:prstGeom prst="roundRect">
              <a:avLst>
                <a:gd name="adj" fmla="val 2403"/>
              </a:avLst>
            </a:prstGeom>
            <a:solidFill>
              <a:schemeClr val="bg1">
                <a:lumMod val="65000"/>
                <a:alpha val="10196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lIns="104139" tIns="52070" rIns="104139" bIns="52070"/>
            <a:lstStyle/>
            <a:p>
              <a:endPara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558370" y="1765123"/>
              <a:ext cx="2350873" cy="1283825"/>
              <a:chOff x="4645095" y="1592301"/>
              <a:chExt cx="4595258" cy="2515518"/>
            </a:xfrm>
          </p:grpSpPr>
          <p:pic>
            <p:nvPicPr>
              <p:cNvPr id="52" name="그림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760" y="3410315"/>
                <a:ext cx="3766779" cy="697504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7695" y="1778659"/>
                <a:ext cx="2432658" cy="590099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2783" y="2536858"/>
                <a:ext cx="1484448" cy="79104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6015" y="2615300"/>
                <a:ext cx="1584504" cy="795014"/>
              </a:xfrm>
              <a:prstGeom prst="rect">
                <a:avLst/>
              </a:prstGeom>
            </p:spPr>
          </p:pic>
          <p:pic>
            <p:nvPicPr>
              <p:cNvPr id="56" name="Picture 2" descr="http://cfile1.uf.tistory.com/image/256BB03851B7637B108C7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095" y="1592301"/>
                <a:ext cx="1872554" cy="814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그룹 45"/>
            <p:cNvGrpSpPr/>
            <p:nvPr/>
          </p:nvGrpSpPr>
          <p:grpSpPr>
            <a:xfrm>
              <a:off x="2965573" y="2024006"/>
              <a:ext cx="1608000" cy="1031216"/>
              <a:chOff x="7281111" y="4187089"/>
              <a:chExt cx="1742000" cy="1031216"/>
            </a:xfrm>
          </p:grpSpPr>
          <p:pic>
            <p:nvPicPr>
              <p:cNvPr id="48" name="Picture 6" descr="https://upload.wikimedia.org/wikipedia/en/thumb/6/62/MySQL.svg/1200px-MySQL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0890" y="4233418"/>
                <a:ext cx="762221" cy="335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http://cfile23.uf.tistory.com/image/205ACE344D215E700F009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4887" y="4187089"/>
                <a:ext cx="848289" cy="592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0" descr="https://geekanddummy.com/wp-content/uploads/2016/10/IBM-DB2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4344" y="4779730"/>
                <a:ext cx="432291" cy="36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2" descr="https://doc.octoperf.com/monitoring/img/oracledb-logo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1111" y="4881147"/>
                <a:ext cx="1119929" cy="337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536" y="1670085"/>
              <a:ext cx="1001169" cy="59869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96516" y="3753036"/>
            <a:ext cx="2736304" cy="1077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운영 환경의 한계</a:t>
            </a:r>
            <a:endParaRPr lang="en-US" altLang="ko-KR" sz="1600" b="1" dirty="0">
              <a:solidFill>
                <a:srgbClr val="C00000"/>
              </a:solidFill>
            </a:endParaRPr>
          </a:p>
          <a:p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신규 취약점 패치에 대한 안정성 확보 전 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  </a:t>
            </a:r>
            <a:r>
              <a:rPr lang="ko-KR" altLang="en-US" sz="1200" dirty="0"/>
              <a:t>취약점 패치 진행의 어려움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단종된 </a:t>
            </a:r>
            <a:r>
              <a:rPr lang="en-US" altLang="ko-KR" sz="1200" dirty="0"/>
              <a:t>OS</a:t>
            </a:r>
            <a:r>
              <a:rPr lang="ko-KR" altLang="en-US" sz="1200" dirty="0"/>
              <a:t>에 대한 취약점 패치 불가능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</p:txBody>
      </p:sp>
      <p:sp>
        <p:nvSpPr>
          <p:cNvPr id="58" name="직사각형 57"/>
          <p:cNvSpPr/>
          <p:nvPr/>
        </p:nvSpPr>
        <p:spPr>
          <a:xfrm>
            <a:off x="4475707" y="3437546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HOW?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 flipH="1">
            <a:off x="5889698" y="1160748"/>
            <a:ext cx="3383783" cy="4932152"/>
            <a:chOff x="596516" y="1161144"/>
            <a:chExt cx="3383783" cy="4932152"/>
          </a:xfrm>
        </p:grpSpPr>
        <p:grpSp>
          <p:nvGrpSpPr>
            <p:cNvPr id="61" name="그룹 22"/>
            <p:cNvGrpSpPr>
              <a:grpSpLocks/>
            </p:cNvGrpSpPr>
            <p:nvPr/>
          </p:nvGrpSpPr>
          <p:grpSpPr bwMode="auto">
            <a:xfrm>
              <a:off x="605231" y="1161144"/>
              <a:ext cx="3375068" cy="4932152"/>
              <a:chOff x="700088" y="5618658"/>
              <a:chExt cx="1419317" cy="2921053"/>
            </a:xfrm>
          </p:grpSpPr>
          <p:grpSp>
            <p:nvGrpSpPr>
              <p:cNvPr id="78" name="그룹 21"/>
              <p:cNvGrpSpPr>
                <a:grpSpLocks/>
              </p:cNvGrpSpPr>
              <p:nvPr/>
            </p:nvGrpSpPr>
            <p:grpSpPr bwMode="auto">
              <a:xfrm>
                <a:off x="700088" y="5618658"/>
                <a:ext cx="1419317" cy="1396364"/>
                <a:chOff x="866704" y="5726651"/>
                <a:chExt cx="1337285" cy="1396364"/>
              </a:xfrm>
            </p:grpSpPr>
            <p:sp>
              <p:nvSpPr>
                <p:cNvPr id="82" name="직사각형 81"/>
                <p:cNvSpPr/>
                <p:nvPr/>
              </p:nvSpPr>
              <p:spPr bwMode="auto">
                <a:xfrm>
                  <a:off x="866704" y="5726654"/>
                  <a:ext cx="1123535" cy="13963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83" name="이등변 삼각형 82"/>
                <p:cNvSpPr/>
                <p:nvPr/>
              </p:nvSpPr>
              <p:spPr bwMode="auto">
                <a:xfrm rot="5400000">
                  <a:off x="1398933" y="6317957"/>
                  <a:ext cx="1396361" cy="2137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grpSp>
            <p:nvGrpSpPr>
              <p:cNvPr id="79" name="그룹 84"/>
              <p:cNvGrpSpPr>
                <a:grpSpLocks/>
              </p:cNvGrpSpPr>
              <p:nvPr/>
            </p:nvGrpSpPr>
            <p:grpSpPr bwMode="auto">
              <a:xfrm>
                <a:off x="700088" y="7143349"/>
                <a:ext cx="1419317" cy="1396362"/>
                <a:chOff x="866704" y="5727342"/>
                <a:chExt cx="1337285" cy="1396362"/>
              </a:xfrm>
            </p:grpSpPr>
            <p:sp>
              <p:nvSpPr>
                <p:cNvPr id="80" name="직사각형 79"/>
                <p:cNvSpPr/>
                <p:nvPr/>
              </p:nvSpPr>
              <p:spPr bwMode="auto">
                <a:xfrm>
                  <a:off x="866704" y="5727342"/>
                  <a:ext cx="1123535" cy="13963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81" name="이등변 삼각형 80"/>
                <p:cNvSpPr/>
                <p:nvPr/>
              </p:nvSpPr>
              <p:spPr bwMode="auto">
                <a:xfrm rot="5400000">
                  <a:off x="1398933" y="6318648"/>
                  <a:ext cx="1396362" cy="2137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596516" y="1196651"/>
              <a:ext cx="2903359" cy="8925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1600" b="1" dirty="0">
                  <a:solidFill>
                    <a:srgbClr val="C00000"/>
                  </a:solidFill>
                </a:rPr>
                <a:t>3</a:t>
              </a:r>
              <a:r>
                <a:rPr lang="en-US" altLang="ko-KR" sz="1600" b="1" dirty="0" smtClean="0">
                  <a:solidFill>
                    <a:srgbClr val="C00000"/>
                  </a:solidFill>
                </a:rPr>
                <a:t>. Zero-day Attack </a:t>
              </a:r>
              <a:r>
                <a:rPr lang="ko-KR" altLang="en-US" sz="1600" b="1" dirty="0" smtClean="0">
                  <a:solidFill>
                    <a:srgbClr val="C00000"/>
                  </a:solidFill>
                </a:rPr>
                <a:t>한계</a:t>
              </a:r>
              <a:endParaRPr lang="en-US" altLang="ko-KR" sz="1600" b="1" dirty="0">
                <a:solidFill>
                  <a:srgbClr val="C00000"/>
                </a:solidFill>
              </a:endParaRPr>
            </a:p>
            <a:p>
              <a:endParaRPr lang="en-US" altLang="ko-KR" sz="1200" dirty="0"/>
            </a:p>
            <a:p>
              <a:pPr>
                <a:lnSpc>
                  <a:spcPct val="150000"/>
                </a:lnSpc>
              </a:pPr>
              <a:r>
                <a:rPr lang="en-US" altLang="ko-KR" sz="1200" dirty="0"/>
                <a:t>- </a:t>
              </a:r>
              <a:r>
                <a:rPr lang="ko-KR" altLang="en-US" sz="1200" dirty="0"/>
                <a:t>신규 취약점에 대한 벤더의 패치 </a:t>
              </a:r>
              <a:r>
                <a:rPr lang="en-US" altLang="ko-KR" sz="1200" dirty="0"/>
                <a:t/>
              </a:r>
              <a:br>
                <a:rPr lang="en-US" altLang="ko-KR" sz="1200" dirty="0"/>
              </a:br>
              <a:r>
                <a:rPr lang="en-US" altLang="ko-KR" sz="1200" dirty="0"/>
                <a:t>  </a:t>
              </a:r>
              <a:r>
                <a:rPr lang="ko-KR" altLang="en-US" sz="1200" dirty="0"/>
                <a:t>제공 전까지 보호대책이 없음</a:t>
              </a:r>
              <a:endParaRPr lang="en-US" altLang="ko-KR" sz="1200" dirty="0"/>
            </a:p>
            <a:p>
              <a:pPr indent="-171450">
                <a:lnSpc>
                  <a:spcPct val="150000"/>
                </a:lnSpc>
                <a:buFontTx/>
                <a:buChar char="-"/>
              </a:pPr>
              <a:endParaRPr lang="en-US" altLang="ko-KR" sz="1200" dirty="0"/>
            </a:p>
            <a:p>
              <a:pPr>
                <a:lnSpc>
                  <a:spcPct val="150000"/>
                </a:lnSpc>
              </a:pPr>
              <a:endParaRPr lang="ko-KR" alt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0532" y="3753036"/>
              <a:ext cx="2736304" cy="107721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1600" b="1" dirty="0">
                  <a:solidFill>
                    <a:srgbClr val="C00000"/>
                  </a:solidFill>
                </a:rPr>
                <a:t>4</a:t>
              </a:r>
              <a:r>
                <a:rPr lang="en-US" altLang="ko-KR" sz="1600" b="1" dirty="0" smtClean="0">
                  <a:solidFill>
                    <a:srgbClr val="C00000"/>
                  </a:solidFill>
                </a:rPr>
                <a:t>. </a:t>
              </a:r>
              <a:r>
                <a:rPr lang="ko-KR" altLang="en-US" sz="1600" b="1" dirty="0" smtClean="0">
                  <a:solidFill>
                    <a:srgbClr val="C00000"/>
                  </a:solidFill>
                </a:rPr>
                <a:t>기존 보안 환경의 한계</a:t>
              </a:r>
              <a:endParaRPr lang="en-US" altLang="ko-KR" sz="1600" b="1" dirty="0">
                <a:solidFill>
                  <a:srgbClr val="C00000"/>
                </a:solidFill>
              </a:endParaRPr>
            </a:p>
            <a:p>
              <a:endParaRPr lang="en-US" altLang="ko-KR" sz="1200" dirty="0"/>
            </a:p>
            <a:p>
              <a:pPr>
                <a:lnSpc>
                  <a:spcPct val="150000"/>
                </a:lnSpc>
              </a:pPr>
              <a:r>
                <a:rPr lang="en-US" altLang="ko-KR" sz="1200" dirty="0"/>
                <a:t>- G/W </a:t>
              </a:r>
              <a:r>
                <a:rPr lang="ko-KR" altLang="en-US" sz="1200" dirty="0"/>
                <a:t>기반의 보안 솔루션의 한계 존재</a:t>
              </a:r>
              <a:endParaRPr lang="en-US" altLang="ko-KR" sz="1200" dirty="0"/>
            </a:p>
            <a:p>
              <a:pPr>
                <a:lnSpc>
                  <a:spcPct val="150000"/>
                </a:lnSpc>
              </a:pPr>
              <a:r>
                <a:rPr lang="en-US" altLang="ko-KR" sz="1200" dirty="0"/>
                <a:t>- </a:t>
              </a:r>
              <a:r>
                <a:rPr lang="ko-KR" altLang="en-US" sz="1200" dirty="0" err="1"/>
                <a:t>리눅스</a:t>
              </a:r>
              <a:r>
                <a:rPr lang="ko-KR" altLang="en-US" sz="1200" dirty="0"/>
                <a:t> 서버에 대한 실시간 보안 필요</a:t>
              </a:r>
              <a:endParaRPr lang="en-US" altLang="ko-KR" sz="1200" dirty="0"/>
            </a:p>
            <a:p>
              <a:pPr>
                <a:lnSpc>
                  <a:spcPct val="150000"/>
                </a:lnSpc>
              </a:pP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63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13" y="63020"/>
            <a:ext cx="25571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04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통합 서버 보안의 필요</a:t>
            </a:r>
          </a:p>
          <a:p>
            <a:pPr marL="306000">
              <a:lnSpc>
                <a:spcPts val="2400"/>
              </a:lnSpc>
            </a:pP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842" y="29284"/>
            <a:ext cx="222368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서버 보안 위협 사례 및 한계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596900" y="2653494"/>
            <a:ext cx="56522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dirty="0" smtClean="0">
                <a:solidFill>
                  <a:prstClr val="black"/>
                </a:solidFill>
              </a:rPr>
              <a:t>• </a:t>
            </a:r>
            <a:r>
              <a:rPr lang="ko-KR" altLang="en-US" dirty="0">
                <a:solidFill>
                  <a:prstClr val="black"/>
                </a:solidFill>
              </a:rPr>
              <a:t>글로벌 위협 </a:t>
            </a:r>
            <a:r>
              <a:rPr lang="ko-KR" altLang="en-US" dirty="0" err="1">
                <a:solidFill>
                  <a:prstClr val="black"/>
                </a:solidFill>
              </a:rPr>
              <a:t>인텔리전스</a:t>
            </a:r>
            <a:r>
              <a:rPr lang="ko-KR" altLang="en-US" dirty="0">
                <a:solidFill>
                  <a:prstClr val="black"/>
                </a:solidFill>
              </a:rPr>
              <a:t> 기반의 </a:t>
            </a:r>
            <a:r>
              <a:rPr lang="en-US" altLang="ko-KR" dirty="0" smtClean="0">
                <a:solidFill>
                  <a:prstClr val="black"/>
                </a:solidFill>
              </a:rPr>
              <a:t/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en-US" altLang="ko-KR" b="1" dirty="0">
                <a:solidFill>
                  <a:srgbClr val="FF0000"/>
                </a:solidFill>
              </a:rPr>
              <a:t>  </a:t>
            </a:r>
            <a:r>
              <a:rPr lang="ko-KR" altLang="en-US" b="1" dirty="0">
                <a:solidFill>
                  <a:srgbClr val="FF0000"/>
                </a:solidFill>
              </a:rPr>
              <a:t>신종</a:t>
            </a:r>
            <a:r>
              <a:rPr lang="en-US" altLang="ko-KR" b="1" dirty="0">
                <a:solidFill>
                  <a:srgbClr val="FF0000"/>
                </a:solidFill>
              </a:rPr>
              <a:t>/</a:t>
            </a:r>
            <a:r>
              <a:rPr lang="ko-KR" altLang="en-US" b="1" dirty="0">
                <a:solidFill>
                  <a:srgbClr val="FF0000"/>
                </a:solidFill>
              </a:rPr>
              <a:t>변종 </a:t>
            </a:r>
            <a:r>
              <a:rPr lang="ko-KR" altLang="en-US" b="1" dirty="0" err="1">
                <a:solidFill>
                  <a:srgbClr val="FF0000"/>
                </a:solidFill>
              </a:rPr>
              <a:t>랜섬웨어</a:t>
            </a:r>
            <a:r>
              <a:rPr lang="ko-KR" altLang="en-US" b="1" dirty="0">
                <a:solidFill>
                  <a:srgbClr val="FF0000"/>
                </a:solidFill>
              </a:rPr>
              <a:t> 방어</a:t>
            </a:r>
          </a:p>
          <a:p>
            <a:pPr>
              <a:spcAft>
                <a:spcPts val="1200"/>
              </a:spcAft>
            </a:pPr>
            <a:endParaRPr lang="en-US" altLang="ko-KR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ko-KR" dirty="0" smtClean="0">
                <a:solidFill>
                  <a:prstClr val="black"/>
                </a:solidFill>
              </a:rPr>
              <a:t>• </a:t>
            </a:r>
            <a:r>
              <a:rPr lang="ko-KR" altLang="en-US" dirty="0">
                <a:solidFill>
                  <a:prstClr val="black"/>
                </a:solidFill>
              </a:rPr>
              <a:t>취약점 기반 </a:t>
            </a:r>
            <a:r>
              <a:rPr lang="ko-KR" altLang="en-US" b="1" dirty="0">
                <a:solidFill>
                  <a:srgbClr val="FF0000"/>
                </a:solidFill>
              </a:rPr>
              <a:t>네트워크 공격 </a:t>
            </a:r>
            <a:r>
              <a:rPr lang="ko-KR" altLang="en-US" b="1" dirty="0" smtClean="0">
                <a:solidFill>
                  <a:srgbClr val="FF0000"/>
                </a:solidFill>
              </a:rPr>
              <a:t>방어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en-US" altLang="ko-KR" b="1" dirty="0">
                <a:solidFill>
                  <a:srgbClr val="FF0000"/>
                </a:solidFill>
              </a:rPr>
              <a:t>Patch-Free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br>
              <a:rPr lang="en-US" altLang="ko-KR" b="1" dirty="0" smtClean="0">
                <a:solidFill>
                  <a:srgbClr val="FF0000"/>
                </a:solidFill>
              </a:rPr>
            </a:br>
            <a:r>
              <a:rPr lang="en-US" altLang="ko-KR" b="1" dirty="0" smtClean="0">
                <a:solidFill>
                  <a:srgbClr val="FF0000"/>
                </a:solidFill>
              </a:rPr>
              <a:t>  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dirty="0">
                <a:solidFill>
                  <a:prstClr val="black"/>
                </a:solidFill>
              </a:rPr>
              <a:t>취약점</a:t>
            </a:r>
            <a:r>
              <a:rPr lang="en-US" altLang="ko-KR" dirty="0">
                <a:solidFill>
                  <a:prstClr val="black"/>
                </a:solidFill>
              </a:rPr>
              <a:t>, Zero-Day </a:t>
            </a:r>
            <a:r>
              <a:rPr lang="ko-KR" altLang="en-US" dirty="0">
                <a:solidFill>
                  <a:prstClr val="black"/>
                </a:solidFill>
              </a:rPr>
              <a:t>공격 방어</a:t>
            </a:r>
          </a:p>
          <a:p>
            <a:pPr>
              <a:spcAft>
                <a:spcPts val="1200"/>
              </a:spcAft>
            </a:pPr>
            <a:endParaRPr lang="en-US" altLang="ko-KR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ko-KR" dirty="0" smtClean="0">
                <a:solidFill>
                  <a:prstClr val="black"/>
                </a:solidFill>
              </a:rPr>
              <a:t>• </a:t>
            </a:r>
            <a:r>
              <a:rPr lang="ko-KR" altLang="en-US" b="1" dirty="0">
                <a:solidFill>
                  <a:srgbClr val="FF0000"/>
                </a:solidFill>
              </a:rPr>
              <a:t>내부측면이동 차단 </a:t>
            </a:r>
            <a:r>
              <a:rPr lang="ko-KR" altLang="en-US" dirty="0">
                <a:solidFill>
                  <a:prstClr val="black"/>
                </a:solidFill>
              </a:rPr>
              <a:t>및 </a:t>
            </a:r>
            <a:r>
              <a:rPr lang="en-US" altLang="ko-KR" b="1" dirty="0">
                <a:solidFill>
                  <a:srgbClr val="FF0000"/>
                </a:solidFill>
              </a:rPr>
              <a:t>C&amp;C </a:t>
            </a:r>
            <a:r>
              <a:rPr lang="ko-KR" altLang="en-US" b="1" dirty="0" err="1">
                <a:solidFill>
                  <a:srgbClr val="FF0000"/>
                </a:solidFill>
              </a:rPr>
              <a:t>트래픽</a:t>
            </a:r>
            <a:r>
              <a:rPr lang="ko-KR" altLang="en-US" b="1" dirty="0">
                <a:solidFill>
                  <a:srgbClr val="FF0000"/>
                </a:solidFill>
              </a:rPr>
              <a:t> 차단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596516" y="1156682"/>
            <a:ext cx="881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>
                <a:solidFill>
                  <a:srgbClr val="C00000"/>
                </a:solidFill>
              </a:rPr>
              <a:t>전방위적</a:t>
            </a:r>
            <a:r>
              <a:rPr lang="ko-KR" altLang="en-US" sz="2000" b="1" dirty="0">
                <a:solidFill>
                  <a:srgbClr val="C00000"/>
                </a:solidFill>
              </a:rPr>
              <a:t> 다단계 서버 보안 필요</a:t>
            </a:r>
            <a:endParaRPr lang="en-US" altLang="ko-KR" sz="2000" b="1" dirty="0">
              <a:solidFill>
                <a:srgbClr val="C00000"/>
              </a:solidFill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36" y="1412776"/>
            <a:ext cx="12803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3" b="76193"/>
          <a:stretch/>
        </p:blipFill>
        <p:spPr bwMode="auto">
          <a:xfrm>
            <a:off x="8460889" y="2710076"/>
            <a:ext cx="844287" cy="8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11138" r="17139" b="14057"/>
          <a:stretch/>
        </p:blipFill>
        <p:spPr bwMode="auto">
          <a:xfrm>
            <a:off x="6806660" y="5508511"/>
            <a:ext cx="756272" cy="75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23" y="5196150"/>
            <a:ext cx="2060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그룹 40"/>
          <p:cNvGrpSpPr/>
          <p:nvPr/>
        </p:nvGrpSpPr>
        <p:grpSpPr>
          <a:xfrm>
            <a:off x="5977659" y="3645024"/>
            <a:ext cx="2049447" cy="1296144"/>
            <a:chOff x="5795245" y="3573016"/>
            <a:chExt cx="2049447" cy="129614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7" r="40893" b="38442"/>
            <a:stretch/>
          </p:blipFill>
          <p:spPr bwMode="auto">
            <a:xfrm>
              <a:off x="5817096" y="3573016"/>
              <a:ext cx="2000386" cy="103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95245" y="4609337"/>
              <a:ext cx="842310" cy="2598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ko-KR"/>
              </a:defPPr>
              <a:lvl1pPr algn="ctr">
                <a:defRPr sz="10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ko-KR" dirty="0"/>
                <a:t>File Servers</a:t>
              </a:r>
              <a:endParaRPr lang="ko-KR" alt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02382" y="4609336"/>
              <a:ext cx="842310" cy="2598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ko-KR"/>
              </a:defPPr>
              <a:lvl1pPr algn="ctr">
                <a:defRPr sz="10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ko-KR" dirty="0"/>
                <a:t>Others Servers</a:t>
              </a:r>
              <a:endParaRPr lang="ko-KR" alt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041233" y="2780930"/>
            <a:ext cx="842310" cy="2598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C&amp;C</a:t>
            </a:r>
          </a:p>
          <a:p>
            <a:pPr algn="ctr"/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Communication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4" name="그룹 43"/>
          <p:cNvGrpSpPr/>
          <p:nvPr/>
        </p:nvGrpSpPr>
        <p:grpSpPr>
          <a:xfrm rot="638298">
            <a:off x="7215297" y="2955259"/>
            <a:ext cx="1067447" cy="871370"/>
            <a:chOff x="5969495" y="2411543"/>
            <a:chExt cx="1300992" cy="1084617"/>
          </a:xfrm>
        </p:grpSpPr>
        <p:cxnSp>
          <p:nvCxnSpPr>
            <p:cNvPr id="29" name="직선 화살표 연결선 28"/>
            <p:cNvCxnSpPr/>
            <p:nvPr/>
          </p:nvCxnSpPr>
          <p:spPr>
            <a:xfrm flipV="1">
              <a:off x="5969495" y="2411543"/>
              <a:ext cx="1300991" cy="87137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triangle" w="lg" len="lg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rot="10800000" flipV="1">
              <a:off x="5969496" y="2624790"/>
              <a:ext cx="1300991" cy="87137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triangle" w="lg" len="lg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직선 화살표 연결선 69"/>
          <p:cNvCxnSpPr/>
          <p:nvPr/>
        </p:nvCxnSpPr>
        <p:spPr>
          <a:xfrm flipH="1" flipV="1">
            <a:off x="6508754" y="4976890"/>
            <a:ext cx="488453" cy="62008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그림 66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59" y="5112790"/>
            <a:ext cx="397648" cy="34828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09" y="3111843"/>
            <a:ext cx="397648" cy="3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 rot="5400000">
            <a:off x="-2053782" y="6726858"/>
            <a:ext cx="212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" y="0"/>
            <a:ext cx="3296816" cy="2276872"/>
          </a:xfrm>
          <a:prstGeom prst="line">
            <a:avLst/>
          </a:prstGeom>
          <a:ln w="1270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6F3F9C-F8E2-4510-AA84-1EBB8AD6980A}"/>
              </a:ext>
            </a:extLst>
          </p:cNvPr>
          <p:cNvSpPr/>
          <p:nvPr/>
        </p:nvSpPr>
        <p:spPr>
          <a:xfrm>
            <a:off x="2998733" y="2780928"/>
            <a:ext cx="4307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solidFill>
                  <a:srgbClr val="4D4D4D"/>
                </a:solidFill>
                <a:latin typeface="+mn-ea"/>
              </a:rPr>
              <a:t>Ⅲ</a:t>
            </a:r>
            <a:r>
              <a:rPr lang="en-US" altLang="ko-KR" sz="3200" b="1" smtClean="0">
                <a:solidFill>
                  <a:srgbClr val="4D4D4D"/>
                </a:solidFill>
                <a:latin typeface="+mn-ea"/>
              </a:rPr>
              <a:t>.</a:t>
            </a:r>
            <a:r>
              <a:rPr lang="ko-KR" altLang="en-US" sz="3200" b="1" smtClean="0">
                <a:solidFill>
                  <a:srgbClr val="71BF44"/>
                </a:solidFill>
                <a:latin typeface="+mn-ea"/>
              </a:rPr>
              <a:t> </a:t>
            </a:r>
            <a:r>
              <a:rPr lang="en-US" altLang="ko-KR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Deep Security </a:t>
            </a:r>
            <a:r>
              <a:rPr lang="ko-KR" altLang="en-US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란</a:t>
            </a:r>
            <a:r>
              <a:rPr lang="en-US" altLang="ko-KR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?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75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26850" y="1239147"/>
            <a:ext cx="9444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통합 </a:t>
            </a:r>
            <a:r>
              <a:rPr lang="ko-KR" altLang="en-US" sz="2400" b="1" dirty="0">
                <a:solidFill>
                  <a:prstClr val="black"/>
                </a:solidFill>
              </a:rPr>
              <a:t>서버 보안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솔루션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Deep Security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를 통한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3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단계 철통 방어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!!!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97" y="3807128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IPS/IDS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6" y="3236336"/>
            <a:ext cx="522113" cy="5067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4" y="3517371"/>
            <a:ext cx="261425" cy="259131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70" y="3236339"/>
            <a:ext cx="531436" cy="515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6631" y="3816269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FW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06" y="3479368"/>
            <a:ext cx="198010" cy="275799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56752" y="3749296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Vulnerability</a:t>
            </a:r>
          </a:p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Scanning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5" y="3220630"/>
            <a:ext cx="411119" cy="47477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28446" y="2807843"/>
            <a:ext cx="2863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호스트 네트워크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트래픽</a:t>
            </a:r>
            <a:r>
              <a:rPr lang="ko-KR" altLang="en-US" sz="1600" dirty="0" smtClean="0">
                <a:solidFill>
                  <a:prstClr val="black"/>
                </a:solidFill>
              </a:rPr>
              <a:t> 분석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97" y="3230910"/>
            <a:ext cx="540119" cy="5242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81041" y="3853248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Anti-</a:t>
            </a:r>
          </a:p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Malware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88" y="3453056"/>
            <a:ext cx="292839" cy="332911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640767" y="3846362"/>
            <a:ext cx="1494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Behavioral </a:t>
            </a:r>
          </a:p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&amp; Machine Learning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24" y="3223934"/>
            <a:ext cx="554223" cy="55145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52" y="3219096"/>
            <a:ext cx="456115" cy="608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23164" y="3877317"/>
            <a:ext cx="901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Integrity</a:t>
            </a:r>
          </a:p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Monitoring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2" y="3433635"/>
            <a:ext cx="314880" cy="312116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8976413" y="3850722"/>
            <a:ext cx="737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Sandbox</a:t>
            </a:r>
          </a:p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Analysis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6" y="3263861"/>
            <a:ext cx="759481" cy="44009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85" y="3291145"/>
            <a:ext cx="365714" cy="33758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60" y="3559793"/>
            <a:ext cx="247638" cy="245465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08" y="3298520"/>
            <a:ext cx="493388" cy="537384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21" y="3506902"/>
            <a:ext cx="286083" cy="283573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5214703" y="3884972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Log</a:t>
            </a:r>
          </a:p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Inspection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왼쪽 대괄호 1"/>
          <p:cNvSpPr/>
          <p:nvPr/>
        </p:nvSpPr>
        <p:spPr>
          <a:xfrm>
            <a:off x="331223" y="2252330"/>
            <a:ext cx="288032" cy="321024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576318" y="2796038"/>
            <a:ext cx="3159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시스템 프로세스</a:t>
            </a:r>
            <a:r>
              <a:rPr lang="en-US" altLang="ko-KR" sz="1600" dirty="0" smtClean="0">
                <a:solidFill>
                  <a:prstClr val="black"/>
                </a:solidFill>
              </a:rPr>
              <a:t>/</a:t>
            </a:r>
            <a:r>
              <a:rPr lang="ko-KR" altLang="en-US" sz="1600" dirty="0" smtClean="0">
                <a:solidFill>
                  <a:prstClr val="black"/>
                </a:solidFill>
              </a:rPr>
              <a:t>파일</a:t>
            </a:r>
            <a:r>
              <a:rPr lang="en-US" altLang="ko-KR" sz="1600" dirty="0" smtClean="0">
                <a:solidFill>
                  <a:prstClr val="black"/>
                </a:solidFill>
              </a:rPr>
              <a:t>/</a:t>
            </a:r>
            <a:r>
              <a:rPr lang="ko-KR" altLang="en-US" sz="1600" dirty="0" smtClean="0">
                <a:solidFill>
                  <a:prstClr val="black"/>
                </a:solidFill>
              </a:rPr>
              <a:t>로그 검사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262427" y="2768768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파일 기반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멀웨어</a:t>
            </a:r>
            <a:r>
              <a:rPr lang="ko-KR" altLang="en-US" sz="1600" dirty="0" smtClean="0">
                <a:solidFill>
                  <a:prstClr val="black"/>
                </a:solidFill>
              </a:rPr>
              <a:t> 탐지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48" name="왼쪽 대괄호 47"/>
          <p:cNvSpPr/>
          <p:nvPr/>
        </p:nvSpPr>
        <p:spPr>
          <a:xfrm>
            <a:off x="3513796" y="2244971"/>
            <a:ext cx="288032" cy="321024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9" name="왼쪽 대괄호 48"/>
          <p:cNvSpPr/>
          <p:nvPr/>
        </p:nvSpPr>
        <p:spPr>
          <a:xfrm>
            <a:off x="6848607" y="2263804"/>
            <a:ext cx="288032" cy="321024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353" y="4596069"/>
            <a:ext cx="29482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네트웍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 취약점 공격을 차단을 통한</a:t>
            </a:r>
            <a:endParaRPr lang="en-US" altLang="ko-KR" sz="14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ko-KR" altLang="en-US" sz="14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어플리케이션</a:t>
            </a:r>
            <a:r>
              <a:rPr lang="en-US" altLang="ko-KR" sz="14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서버 자원 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보호</a:t>
            </a:r>
            <a:endParaRPr lang="en-US" altLang="ko-KR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 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0669" y="4598809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의심 위협요소 사전 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탐지를 통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한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시스템 변조 방어</a:t>
            </a:r>
            <a:endParaRPr lang="en-US" altLang="ko-KR" sz="14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4570" y="4598809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멀웨어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 사전 차단을 통한 </a:t>
            </a:r>
            <a:endParaRPr lang="en-US" altLang="ko-KR" sz="14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표적 공격 대응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022120" y="5229204"/>
            <a:ext cx="1767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      1</a:t>
            </a:r>
            <a:r>
              <a:rPr lang="ko-KR" altLang="en-US" b="1" dirty="0" smtClean="0">
                <a:solidFill>
                  <a:srgbClr val="C00000"/>
                </a:solidFill>
              </a:rPr>
              <a:t>단계 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Network Level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433146" y="5214048"/>
            <a:ext cx="1774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      2</a:t>
            </a:r>
            <a:r>
              <a:rPr lang="ko-KR" altLang="en-US" b="1" dirty="0" smtClean="0">
                <a:solidFill>
                  <a:srgbClr val="C00000"/>
                </a:solidFill>
              </a:rPr>
              <a:t>단계 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System &amp; APP</a:t>
            </a:r>
          </a:p>
          <a:p>
            <a:r>
              <a:rPr lang="en-US" altLang="ko-KR" b="1" dirty="0">
                <a:solidFill>
                  <a:srgbClr val="C00000"/>
                </a:solidFill>
              </a:rPr>
              <a:t> </a:t>
            </a:r>
            <a:r>
              <a:rPr lang="en-US" altLang="ko-KR" b="1" dirty="0" smtClean="0">
                <a:solidFill>
                  <a:srgbClr val="C00000"/>
                </a:solidFill>
              </a:rPr>
              <a:t>     Level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689304" y="5214049"/>
            <a:ext cx="1445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     3</a:t>
            </a:r>
            <a:r>
              <a:rPr lang="ko-KR" altLang="en-US" b="1" dirty="0" smtClean="0">
                <a:solidFill>
                  <a:srgbClr val="C00000"/>
                </a:solidFill>
              </a:rPr>
              <a:t>단계 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   File Level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7703" y="29284"/>
            <a:ext cx="165782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란</a:t>
            </a:r>
            <a:r>
              <a:rPr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3315" y="63020"/>
            <a:ext cx="528221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01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통합 서버 보안 솔루션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Deep Security</a:t>
            </a:r>
            <a:endParaRPr lang="en-US" altLang="ko-KR" sz="1600" b="1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보안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컴플라이언스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기준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에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최적화된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화살표 연결선 48"/>
          <p:cNvCxnSpPr/>
          <p:nvPr/>
        </p:nvCxnSpPr>
        <p:spPr>
          <a:xfrm flipH="1">
            <a:off x="1815358" y="5319122"/>
            <a:ext cx="60589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10" y="1041928"/>
            <a:ext cx="1033587" cy="14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177137" y="2096856"/>
            <a:ext cx="334157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400" b="1" dirty="0">
                <a:solidFill>
                  <a:srgbClr val="C00000"/>
                </a:solidFill>
              </a:rPr>
              <a:t>•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가상화 보안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r>
              <a:rPr lang="en-US" altLang="ko-KR" sz="1200" dirty="0" smtClean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가상화 서버 및 </a:t>
            </a:r>
            <a:r>
              <a:rPr lang="en-US" altLang="ko-KR" sz="1200" dirty="0" smtClean="0">
                <a:solidFill>
                  <a:prstClr val="black"/>
                </a:solidFill>
              </a:rPr>
              <a:t>VDI </a:t>
            </a:r>
            <a:r>
              <a:rPr lang="ko-KR" altLang="en-US" sz="1200" dirty="0" smtClean="0">
                <a:solidFill>
                  <a:prstClr val="black"/>
                </a:solidFill>
              </a:rPr>
              <a:t>보안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r>
              <a:rPr lang="en-US" altLang="ko-KR" sz="1200" dirty="0" smtClean="0">
                <a:solidFill>
                  <a:prstClr val="black"/>
                </a:solidFill>
              </a:rPr>
              <a:t>  </a:t>
            </a:r>
            <a:r>
              <a:rPr lang="en-US" altLang="ko-KR" sz="1200" dirty="0">
                <a:solidFill>
                  <a:prstClr val="black"/>
                </a:solidFill>
              </a:rPr>
              <a:t>• </a:t>
            </a:r>
            <a:r>
              <a:rPr lang="ko-KR" altLang="en-US" sz="1200" dirty="0" smtClean="0">
                <a:solidFill>
                  <a:prstClr val="black"/>
                </a:solidFill>
              </a:rPr>
              <a:t>에이전트리스로</a:t>
            </a:r>
            <a:r>
              <a:rPr lang="en-US" altLang="ko-KR" sz="1200" dirty="0" smtClean="0">
                <a:solidFill>
                  <a:prstClr val="black"/>
                </a:solidFill>
              </a:rPr>
              <a:t> AV Storm </a:t>
            </a:r>
            <a:r>
              <a:rPr lang="ko-KR" altLang="en-US" sz="1200" dirty="0" smtClean="0">
                <a:solidFill>
                  <a:prstClr val="black"/>
                </a:solidFill>
              </a:rPr>
              <a:t>방지 및 </a:t>
            </a:r>
            <a:r>
              <a:rPr lang="en-US" altLang="ko-KR" sz="1200" dirty="0" smtClean="0">
                <a:solidFill>
                  <a:prstClr val="black"/>
                </a:solidFill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dirty="0" smtClean="0">
                <a:solidFill>
                  <a:prstClr val="black"/>
                </a:solidFill>
              </a:rPr>
              <a:t>성능최적화</a:t>
            </a:r>
            <a:r>
              <a:rPr lang="en-US" altLang="ko-KR" sz="1200" dirty="0" smtClean="0">
                <a:solidFill>
                  <a:prstClr val="black"/>
                </a:solidFill>
              </a:rPr>
              <a:t>(VMWare)</a:t>
            </a:r>
          </a:p>
          <a:p>
            <a:r>
              <a:rPr lang="en-US" altLang="ko-KR" sz="1200" dirty="0" smtClean="0">
                <a:solidFill>
                  <a:prstClr val="black"/>
                </a:solidFill>
              </a:rPr>
              <a:t>  </a:t>
            </a:r>
            <a:r>
              <a:rPr lang="en-US" altLang="ko-KR" sz="1200" dirty="0">
                <a:solidFill>
                  <a:prstClr val="black"/>
                </a:solidFill>
              </a:rPr>
              <a:t>• </a:t>
            </a:r>
            <a:r>
              <a:rPr lang="en-US" altLang="ko-KR" sz="1200" dirty="0" smtClean="0">
                <a:solidFill>
                  <a:prstClr val="black"/>
                </a:solidFill>
              </a:rPr>
              <a:t>VMWare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NSX </a:t>
            </a:r>
            <a:r>
              <a:rPr lang="ko-KR" altLang="en-US" sz="1200" dirty="0" smtClean="0">
                <a:solidFill>
                  <a:prstClr val="black"/>
                </a:solidFill>
              </a:rPr>
              <a:t>보안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r>
              <a:rPr lang="en-US" altLang="ko-KR" sz="1200" dirty="0" smtClean="0">
                <a:solidFill>
                  <a:prstClr val="black"/>
                </a:solidFill>
              </a:rPr>
              <a:t>  </a:t>
            </a:r>
            <a:r>
              <a:rPr lang="en-US" altLang="ko-KR" sz="1200" dirty="0">
                <a:solidFill>
                  <a:prstClr val="black"/>
                </a:solidFill>
              </a:rPr>
              <a:t>• </a:t>
            </a:r>
            <a:r>
              <a:rPr lang="en-US" altLang="ko-KR" sz="1200" dirty="0" smtClean="0">
                <a:solidFill>
                  <a:prstClr val="black"/>
                </a:solidFill>
              </a:rPr>
              <a:t>VMWare, </a:t>
            </a:r>
            <a:r>
              <a:rPr lang="ko-KR" altLang="en-US" sz="1200" dirty="0" smtClean="0">
                <a:solidFill>
                  <a:prstClr val="black"/>
                </a:solidFill>
              </a:rPr>
              <a:t>마이크로소프트 </a:t>
            </a:r>
            <a:r>
              <a:rPr lang="en-US" altLang="ko-KR" sz="1200" dirty="0" smtClean="0">
                <a:solidFill>
                  <a:prstClr val="black"/>
                </a:solidFill>
              </a:rPr>
              <a:t>HIPER-V, 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시트릭스</a:t>
            </a:r>
            <a:r>
              <a:rPr lang="ko-KR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XEN, </a:t>
            </a:r>
            <a:r>
              <a:rPr lang="ko-KR" altLang="en-US" sz="1200" dirty="0" err="1">
                <a:solidFill>
                  <a:prstClr val="black"/>
                </a:solidFill>
              </a:rPr>
              <a:t>레드햇</a:t>
            </a:r>
            <a:r>
              <a:rPr lang="ko-KR" altLang="en-US" sz="1200" dirty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KVM</a:t>
            </a:r>
          </a:p>
          <a:p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1400" b="1" dirty="0">
                <a:solidFill>
                  <a:srgbClr val="C00000"/>
                </a:solidFill>
              </a:rPr>
              <a:t>• </a:t>
            </a:r>
            <a:r>
              <a:rPr lang="ko-KR" altLang="en-US" sz="1400" b="1" dirty="0" err="1">
                <a:solidFill>
                  <a:srgbClr val="C00000"/>
                </a:solidFill>
              </a:rPr>
              <a:t>클라우드</a:t>
            </a:r>
            <a:r>
              <a:rPr lang="en-US" altLang="ko-KR" sz="1400" b="1" dirty="0">
                <a:solidFill>
                  <a:srgbClr val="C00000"/>
                </a:solidFill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</a:rPr>
              <a:t>보안</a:t>
            </a:r>
            <a:endParaRPr lang="en-US" altLang="ko-KR" sz="1400" b="1" dirty="0">
              <a:solidFill>
                <a:srgbClr val="C00000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en-US" altLang="ko-KR" sz="1200" dirty="0" smtClean="0">
                <a:solidFill>
                  <a:prstClr val="black"/>
                </a:solidFill>
              </a:rPr>
              <a:t>Auto-Scaling </a:t>
            </a:r>
            <a:r>
              <a:rPr lang="ko-KR" altLang="en-US" sz="1200" dirty="0" smtClean="0">
                <a:solidFill>
                  <a:prstClr val="black"/>
                </a:solidFill>
              </a:rPr>
              <a:t>지원</a:t>
            </a:r>
            <a:endParaRPr lang="en-US" altLang="ko-KR" sz="1200" dirty="0">
              <a:solidFill>
                <a:prstClr val="black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호스트 기반의 </a:t>
            </a:r>
            <a:r>
              <a:rPr lang="en-US" altLang="ko-KR" sz="1200" dirty="0" smtClean="0">
                <a:solidFill>
                  <a:prstClr val="black"/>
                </a:solidFill>
              </a:rPr>
              <a:t>IPS/IDS</a:t>
            </a:r>
            <a:endParaRPr lang="en-US" altLang="ko-KR" sz="1200" dirty="0">
              <a:solidFill>
                <a:prstClr val="black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아마존</a:t>
            </a:r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AWS, </a:t>
            </a:r>
            <a:r>
              <a:rPr lang="ko-KR" altLang="en-US" sz="1200" dirty="0" smtClean="0">
                <a:solidFill>
                  <a:prstClr val="black"/>
                </a:solidFill>
              </a:rPr>
              <a:t>마이크로소프트 </a:t>
            </a:r>
            <a:r>
              <a:rPr lang="en-US" altLang="ko-KR" sz="1200" dirty="0" smtClean="0">
                <a:solidFill>
                  <a:prstClr val="black"/>
                </a:solidFill>
              </a:rPr>
              <a:t>AZURE, 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IBM </a:t>
            </a:r>
            <a:r>
              <a:rPr lang="en-US" altLang="ko-KR" sz="1200" dirty="0" err="1" smtClean="0">
                <a:solidFill>
                  <a:prstClr val="black"/>
                </a:solidFill>
              </a:rPr>
              <a:t>SoftLayer</a:t>
            </a:r>
            <a:r>
              <a:rPr lang="en-US" altLang="ko-KR" sz="1200" dirty="0" smtClean="0">
                <a:solidFill>
                  <a:prstClr val="black"/>
                </a:solidFill>
              </a:rPr>
              <a:t>, KT </a:t>
            </a:r>
            <a:r>
              <a:rPr lang="en-US" altLang="ko-KR" sz="1200" dirty="0" err="1" smtClean="0">
                <a:solidFill>
                  <a:prstClr val="black"/>
                </a:solidFill>
              </a:rPr>
              <a:t>uCloud</a:t>
            </a:r>
            <a:r>
              <a:rPr lang="en-US" altLang="ko-KR" sz="1200" dirty="0" smtClean="0">
                <a:solidFill>
                  <a:prstClr val="black"/>
                </a:solidFill>
              </a:rPr>
              <a:t>,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구</a:t>
            </a:r>
            <a:r>
              <a:rPr lang="ko-KR" altLang="en-US" sz="1200" dirty="0" err="1">
                <a:solidFill>
                  <a:prstClr val="black"/>
                </a:solidFill>
              </a:rPr>
              <a:t>글</a:t>
            </a:r>
            <a:r>
              <a:rPr lang="ko-KR" altLang="en-US" sz="1200" dirty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Cloud, 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</a:t>
            </a:r>
            <a:r>
              <a:rPr lang="en-US" altLang="ko-KR" sz="1200" dirty="0" err="1" smtClean="0">
                <a:solidFill>
                  <a:prstClr val="black"/>
                </a:solidFill>
              </a:rPr>
              <a:t>Rockspace</a:t>
            </a:r>
            <a:endParaRPr lang="en-US" altLang="ko-KR" sz="1200" dirty="0">
              <a:solidFill>
                <a:prstClr val="black"/>
              </a:solidFill>
            </a:endParaRPr>
          </a:p>
          <a:p>
            <a:endParaRPr lang="en-US" altLang="ko-KR" sz="12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1400" b="1" dirty="0">
                <a:solidFill>
                  <a:srgbClr val="C00000"/>
                </a:solidFill>
              </a:rPr>
              <a:t>• </a:t>
            </a:r>
            <a:r>
              <a:rPr lang="ko-KR" altLang="en-US" sz="1400" b="1" dirty="0">
                <a:solidFill>
                  <a:srgbClr val="C00000"/>
                </a:solidFill>
              </a:rPr>
              <a:t>물리서버 보안</a:t>
            </a:r>
            <a:endParaRPr lang="en-US" altLang="ko-KR" sz="1400" b="1" dirty="0">
              <a:solidFill>
                <a:srgbClr val="C00000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보안 업데이트 적용 불가 시스템에 대한 </a:t>
            </a:r>
            <a:r>
              <a:rPr lang="en-US" altLang="ko-KR" sz="1200" dirty="0" smtClean="0">
                <a:solidFill>
                  <a:prstClr val="black"/>
                </a:solidFill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dirty="0" smtClean="0">
                <a:solidFill>
                  <a:prstClr val="black"/>
                </a:solidFill>
              </a:rPr>
              <a:t>취약점 가상 패치</a:t>
            </a:r>
            <a:endParaRPr lang="en-US" altLang="ko-KR" sz="1200" dirty="0">
              <a:solidFill>
                <a:prstClr val="black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윈도우</a:t>
            </a:r>
            <a:r>
              <a:rPr lang="en-US" altLang="ko-KR" sz="1200" dirty="0" smtClean="0">
                <a:solidFill>
                  <a:prstClr val="black"/>
                </a:solidFill>
              </a:rPr>
              <a:t>,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리눅스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레드햇</a:t>
            </a:r>
            <a:r>
              <a:rPr lang="en-US" altLang="ko-KR" sz="1200" dirty="0" smtClean="0">
                <a:solidFill>
                  <a:prstClr val="black"/>
                </a:solidFill>
              </a:rPr>
              <a:t>, SUSE, Ubuntu, 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Oracle, CentOS </a:t>
            </a:r>
            <a:r>
              <a:rPr lang="ko-KR" altLang="en-US" sz="1200" dirty="0" smtClean="0">
                <a:solidFill>
                  <a:prstClr val="black"/>
                </a:solidFill>
              </a:rPr>
              <a:t>등</a:t>
            </a:r>
            <a:r>
              <a:rPr lang="en-US" altLang="ko-KR" sz="1200" dirty="0" smtClean="0">
                <a:solidFill>
                  <a:prstClr val="black"/>
                </a:solidFill>
              </a:rPr>
              <a:t>), Unix(HP-UX, IBM-AIX, 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오라클</a:t>
            </a:r>
            <a:r>
              <a:rPr lang="ko-KR" altLang="en-US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솔라리스</a:t>
            </a:r>
            <a:r>
              <a:rPr lang="en-US" altLang="ko-KR" sz="1200" dirty="0" smtClean="0">
                <a:solidFill>
                  <a:prstClr val="black"/>
                </a:solidFill>
              </a:rPr>
              <a:t>)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6385" y="1224463"/>
            <a:ext cx="501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하이브리드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err="1">
                <a:solidFill>
                  <a:prstClr val="black"/>
                </a:solidFill>
              </a:rPr>
              <a:t>클라우드</a:t>
            </a:r>
            <a:r>
              <a:rPr lang="ko-KR" altLang="en-US" sz="2400" b="1" dirty="0">
                <a:solidFill>
                  <a:prstClr val="black"/>
                </a:solidFill>
              </a:rPr>
              <a:t> 보안 솔루션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!!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31" y="4862760"/>
            <a:ext cx="547336" cy="470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128" y="540802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관리자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3947" y="5733340"/>
            <a:ext cx="184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4260" y="5581469"/>
            <a:ext cx="2095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트랜드마이크로</a:t>
            </a:r>
            <a:endParaRPr lang="en-US" altLang="ko-KR" sz="11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글로벌 위협 </a:t>
            </a:r>
            <a:r>
              <a:rPr lang="ko-KR" altLang="en-US" sz="11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인텔리젼스</a:t>
            </a:r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(SPN)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45" y="2258653"/>
            <a:ext cx="826031" cy="76672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90" y="2355835"/>
            <a:ext cx="940709" cy="504056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3297462" y="2322123"/>
            <a:ext cx="664362" cy="667890"/>
            <a:chOff x="2944727" y="2241943"/>
            <a:chExt cx="739161" cy="74049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727" y="2241943"/>
              <a:ext cx="628870" cy="610374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480" y="2541353"/>
              <a:ext cx="592408" cy="441086"/>
            </a:xfrm>
            <a:prstGeom prst="rect">
              <a:avLst/>
            </a:prstGeom>
          </p:spPr>
        </p:pic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7" y="2336829"/>
            <a:ext cx="567210" cy="55052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0254" y="191102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물리서</a:t>
            </a:r>
            <a:r>
              <a:rPr lang="ko-KR" altLang="en-US" sz="1400" dirty="0">
                <a:solidFill>
                  <a:prstClr val="black"/>
                </a:solidFill>
              </a:rPr>
              <a:t>버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975937" y="193077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가상서버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996084" y="1929409"/>
            <a:ext cx="1324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black"/>
                </a:solidFill>
              </a:rPr>
              <a:t>클라우드</a:t>
            </a:r>
            <a:r>
              <a:rPr lang="ko-KR" altLang="en-US" sz="1400" dirty="0" smtClean="0">
                <a:solidFill>
                  <a:prstClr val="black"/>
                </a:solidFill>
              </a:rPr>
              <a:t> 서버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320486" y="1941742"/>
            <a:ext cx="1326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</a:rPr>
              <a:t>VDI/</a:t>
            </a:r>
            <a:r>
              <a:rPr lang="ko-KR" altLang="en-US" sz="1400" dirty="0" err="1" smtClean="0">
                <a:solidFill>
                  <a:prstClr val="black"/>
                </a:solidFill>
              </a:rPr>
              <a:t>데스크탑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1281658" y="3025378"/>
            <a:ext cx="0" cy="7920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V="1">
            <a:off x="2445471" y="2990013"/>
            <a:ext cx="0" cy="7920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V="1">
            <a:off x="3639165" y="2990013"/>
            <a:ext cx="0" cy="7920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V="1">
            <a:off x="4865408" y="2990013"/>
            <a:ext cx="0" cy="7920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V="1">
            <a:off x="1281659" y="3782103"/>
            <a:ext cx="3583749" cy="353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2445471" y="3817466"/>
            <a:ext cx="0" cy="11320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2445471" y="4383509"/>
            <a:ext cx="141722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그림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41" y="4364742"/>
            <a:ext cx="494724" cy="397819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07" y="3995833"/>
            <a:ext cx="419369" cy="766726"/>
          </a:xfrm>
          <a:prstGeom prst="rect">
            <a:avLst/>
          </a:prstGeom>
        </p:spPr>
      </p:pic>
      <p:sp>
        <p:nvSpPr>
          <p:cNvPr id="42" name="타원 41"/>
          <p:cNvSpPr/>
          <p:nvPr/>
        </p:nvSpPr>
        <p:spPr>
          <a:xfrm>
            <a:off x="4277135" y="4526376"/>
            <a:ext cx="268507" cy="268507"/>
          </a:xfrm>
          <a:prstGeom prst="ellipse">
            <a:avLst/>
          </a:prstGeom>
          <a:solidFill>
            <a:srgbClr val="EA002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0145" y="3995093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IT </a:t>
            </a:r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인프라 통합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36" y="3715848"/>
            <a:ext cx="319670" cy="279987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1893918" y="397698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경고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59" y="5051731"/>
            <a:ext cx="714650" cy="479227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9" y="5097794"/>
            <a:ext cx="493932" cy="512501"/>
          </a:xfrm>
          <a:prstGeom prst="rect">
            <a:avLst/>
          </a:prstGeom>
        </p:spPr>
      </p:pic>
      <p:cxnSp>
        <p:nvCxnSpPr>
          <p:cNvPr id="57" name="직선 화살표 연결선 56"/>
          <p:cNvCxnSpPr/>
          <p:nvPr/>
        </p:nvCxnSpPr>
        <p:spPr>
          <a:xfrm>
            <a:off x="2878747" y="5178882"/>
            <a:ext cx="115266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H="1">
            <a:off x="2878748" y="5354042"/>
            <a:ext cx="108307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047703" y="29284"/>
            <a:ext cx="165782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란</a:t>
            </a:r>
            <a:r>
              <a:rPr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3315" y="63020"/>
            <a:ext cx="651011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01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통합 서버 보안 솔루션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Deep Security</a:t>
            </a:r>
            <a:endParaRPr lang="en-US" altLang="ko-KR" sz="1600" b="1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물리 서버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가상화 서버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클라우드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서버에 최적화된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pic>
        <p:nvPicPr>
          <p:cNvPr id="50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1118521" y="2612090"/>
            <a:ext cx="32627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2490759" y="2629094"/>
            <a:ext cx="32627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87" y="5002422"/>
            <a:ext cx="337535" cy="617111"/>
          </a:xfrm>
          <a:prstGeom prst="rect">
            <a:avLst/>
          </a:prstGeom>
        </p:spPr>
      </p:pic>
      <p:pic>
        <p:nvPicPr>
          <p:cNvPr id="58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2427341" y="5319122"/>
            <a:ext cx="32627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4376937" y="5247672"/>
            <a:ext cx="29002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4693467" y="2381601"/>
            <a:ext cx="29002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3550584" y="2715891"/>
            <a:ext cx="29002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 rot="5400000">
            <a:off x="-2053782" y="6726858"/>
            <a:ext cx="212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" y="0"/>
            <a:ext cx="3296816" cy="2276872"/>
          </a:xfrm>
          <a:prstGeom prst="line">
            <a:avLst/>
          </a:prstGeom>
          <a:ln w="1270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6F3F9C-F8E2-4510-AA84-1EBB8AD6980A}"/>
              </a:ext>
            </a:extLst>
          </p:cNvPr>
          <p:cNvSpPr/>
          <p:nvPr/>
        </p:nvSpPr>
        <p:spPr>
          <a:xfrm>
            <a:off x="2476154" y="2780928"/>
            <a:ext cx="5352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smtClean="0">
                <a:solidFill>
                  <a:srgbClr val="4D4D4D"/>
                </a:solidFill>
                <a:latin typeface="+mn-ea"/>
              </a:rPr>
              <a:t>Ⅳ.</a:t>
            </a:r>
            <a:r>
              <a:rPr lang="ko-KR" altLang="en-US" sz="3200" b="1" smtClean="0">
                <a:solidFill>
                  <a:srgbClr val="71BF44"/>
                </a:solidFill>
                <a:latin typeface="+mn-ea"/>
              </a:rPr>
              <a:t> </a:t>
            </a:r>
            <a:r>
              <a:rPr lang="en-US" altLang="ko-KR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Deep Security </a:t>
            </a:r>
            <a:r>
              <a:rPr lang="ko-KR" altLang="en-US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핵심기능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32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96359" y="1196755"/>
            <a:ext cx="584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prstClr val="black"/>
                </a:solidFill>
              </a:rPr>
              <a:t>HIPS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기반 네트워크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트래픽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분석 및 차단</a:t>
            </a:r>
            <a:endParaRPr lang="en-US" altLang="ko-KR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484" y="2986190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IPS/IDS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36" y="2415398"/>
            <a:ext cx="522113" cy="5067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42" y="2696437"/>
            <a:ext cx="261425" cy="259131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35" y="3535053"/>
            <a:ext cx="531436" cy="515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3726" y="4127508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FW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70" y="3778077"/>
            <a:ext cx="198010" cy="275799"/>
          </a:xfrm>
          <a:prstGeom prst="rect">
            <a:avLst/>
          </a:prstGeom>
          <a:effectLst>
            <a:outerShdw sx="140000" sy="140000" algn="ctr" rotWithShape="0">
              <a:schemeClr val="bg1"/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94319" y="5141659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Vulnerability</a:t>
            </a:r>
          </a:p>
          <a:p>
            <a:pPr algn="ctr"/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Scanning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2" y="4612992"/>
            <a:ext cx="411119" cy="47477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552186" y="2418524"/>
            <a:ext cx="1620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네트워크와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어플리케이션에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대</a:t>
            </a:r>
            <a:r>
              <a:rPr lang="ko-KR" altLang="en-US" sz="1600" dirty="0">
                <a:solidFill>
                  <a:prstClr val="black"/>
                </a:solidFill>
              </a:rPr>
              <a:t>한 </a:t>
            </a:r>
            <a:r>
              <a:rPr lang="ko-KR" altLang="en-US" sz="1600" dirty="0" smtClean="0">
                <a:solidFill>
                  <a:prstClr val="black"/>
                </a:solidFill>
              </a:rPr>
              <a:t>위협 방어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37580" y="3543072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측</a:t>
            </a:r>
            <a:r>
              <a:rPr lang="ko-KR" altLang="en-US" sz="1600" dirty="0">
                <a:solidFill>
                  <a:prstClr val="black"/>
                </a:solidFill>
              </a:rPr>
              <a:t>면 </a:t>
            </a:r>
            <a:r>
              <a:rPr lang="ko-KR" altLang="en-US" sz="1600" dirty="0" smtClean="0">
                <a:solidFill>
                  <a:prstClr val="black"/>
                </a:solidFill>
              </a:rPr>
              <a:t>이동 공격 차단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>
                <a:solidFill>
                  <a:prstClr val="black"/>
                </a:solidFill>
              </a:rPr>
              <a:t>및 </a:t>
            </a:r>
            <a:r>
              <a:rPr lang="ko-KR" altLang="en-US" sz="1600" dirty="0" smtClean="0">
                <a:solidFill>
                  <a:prstClr val="black"/>
                </a:solidFill>
              </a:rPr>
              <a:t>서버 공격 포인트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감소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12771" y="4621017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자동화된 취약점 감사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>
                <a:solidFill>
                  <a:prstClr val="black"/>
                </a:solidFill>
              </a:rPr>
              <a:t>및 </a:t>
            </a:r>
            <a:r>
              <a:rPr lang="ko-KR" altLang="en-US" sz="1600" dirty="0" smtClean="0">
                <a:solidFill>
                  <a:prstClr val="black"/>
                </a:solidFill>
              </a:rPr>
              <a:t>방어 룰 적용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964660" y="2297685"/>
            <a:ext cx="2822685" cy="3168352"/>
            <a:chOff x="3215974" y="2161328"/>
            <a:chExt cx="2822685" cy="3168352"/>
          </a:xfrm>
        </p:grpSpPr>
        <p:sp>
          <p:nvSpPr>
            <p:cNvPr id="18" name="원호 17"/>
            <p:cNvSpPr/>
            <p:nvPr/>
          </p:nvSpPr>
          <p:spPr>
            <a:xfrm>
              <a:off x="3296816" y="2161328"/>
              <a:ext cx="2736304" cy="316835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원호 18"/>
            <p:cNvSpPr/>
            <p:nvPr/>
          </p:nvSpPr>
          <p:spPr>
            <a:xfrm rot="5228261">
              <a:off x="3137092" y="2403248"/>
              <a:ext cx="2980449" cy="282268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4" name="직선 화살표 연결선 23"/>
          <p:cNvCxnSpPr/>
          <p:nvPr/>
        </p:nvCxnSpPr>
        <p:spPr>
          <a:xfrm flipV="1">
            <a:off x="5463449" y="2435342"/>
            <a:ext cx="732965" cy="2591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5807158" y="3301615"/>
            <a:ext cx="732965" cy="12956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5825541" y="4207146"/>
            <a:ext cx="732965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601821" y="4926152"/>
            <a:ext cx="710192" cy="177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6261001" y="2125341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</a:rPr>
              <a:t>OS</a:t>
            </a:r>
            <a:r>
              <a:rPr lang="ko-KR" altLang="en-US" sz="1400" dirty="0" smtClean="0">
                <a:solidFill>
                  <a:prstClr val="black"/>
                </a:solidFill>
              </a:rPr>
              <a:t>와 어플리케이션에 대한 취약점 방어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en-US" altLang="ko-KR" sz="1400" dirty="0" smtClean="0">
                <a:solidFill>
                  <a:prstClr val="black"/>
                </a:solidFill>
              </a:rPr>
              <a:t>(ex. Struts 2, Shellshock)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40123" y="3104784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</a:rPr>
              <a:t>Unknown </a:t>
            </a:r>
            <a:r>
              <a:rPr lang="ko-KR" altLang="en-US" sz="1400" dirty="0" err="1" smtClean="0">
                <a:solidFill>
                  <a:prstClr val="black"/>
                </a:solidFill>
              </a:rPr>
              <a:t>랜섬웨어</a:t>
            </a:r>
            <a:r>
              <a:rPr lang="ko-KR" altLang="en-US" sz="1400" dirty="0" smtClean="0">
                <a:solidFill>
                  <a:prstClr val="black"/>
                </a:solidFill>
              </a:rPr>
              <a:t> 탐지 및 차단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en-US" altLang="ko-KR" sz="1400" dirty="0" smtClean="0">
                <a:solidFill>
                  <a:prstClr val="black"/>
                </a:solidFill>
              </a:rPr>
              <a:t>(ex. WCRY, </a:t>
            </a:r>
            <a:r>
              <a:rPr lang="en-US" altLang="ko-KR" sz="1400" dirty="0" err="1" smtClean="0">
                <a:solidFill>
                  <a:prstClr val="black"/>
                </a:solidFill>
              </a:rPr>
              <a:t>Petya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58503" y="4019772"/>
            <a:ext cx="2409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긴</a:t>
            </a:r>
            <a:r>
              <a:rPr lang="ko-KR" altLang="en-US" sz="1400" dirty="0">
                <a:solidFill>
                  <a:prstClr val="black"/>
                </a:solidFill>
              </a:rPr>
              <a:t>급 </a:t>
            </a:r>
            <a:r>
              <a:rPr lang="ko-KR" altLang="en-US" sz="1400" dirty="0" smtClean="0">
                <a:solidFill>
                  <a:prstClr val="black"/>
                </a:solidFill>
              </a:rPr>
              <a:t>패치에 대한 요구 감소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33986" y="5037787"/>
            <a:ext cx="2856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</a:rPr>
              <a:t>EOS </a:t>
            </a:r>
            <a:r>
              <a:rPr lang="ko-KR" altLang="en-US" sz="1400" dirty="0" smtClean="0">
                <a:solidFill>
                  <a:prstClr val="black"/>
                </a:solidFill>
              </a:rPr>
              <a:t>시스템과 어플리케이션 방어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7" name="왼쪽/오른쪽 화살표 36"/>
          <p:cNvSpPr/>
          <p:nvPr/>
        </p:nvSpPr>
        <p:spPr>
          <a:xfrm>
            <a:off x="1710176" y="2687229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왼쪽/오른쪽 화살표 37"/>
          <p:cNvSpPr/>
          <p:nvPr/>
        </p:nvSpPr>
        <p:spPr>
          <a:xfrm>
            <a:off x="1724094" y="3748900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왼쪽/오른쪽 화살표 38"/>
          <p:cNvSpPr/>
          <p:nvPr/>
        </p:nvSpPr>
        <p:spPr>
          <a:xfrm>
            <a:off x="1733651" y="4874502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3313" y="53589"/>
            <a:ext cx="6773008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01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네트워크 </a:t>
            </a:r>
            <a:r>
              <a:rPr lang="ko-KR" altLang="en-US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트래픽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분석 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서버 침입방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지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및 탐지 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(IPS/IDS)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기능을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탑제한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최적의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512773" y="4135242"/>
            <a:ext cx="1970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시스템 전반의 로그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정보 통합 및 보고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endParaRPr lang="ko-KR" altLang="en-US" sz="1600" dirty="0">
              <a:solidFill>
                <a:prstClr val="black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964660" y="2297685"/>
            <a:ext cx="2822685" cy="3168352"/>
            <a:chOff x="3215974" y="2161328"/>
            <a:chExt cx="2822685" cy="3168352"/>
          </a:xfrm>
        </p:grpSpPr>
        <p:sp>
          <p:nvSpPr>
            <p:cNvPr id="19" name="원호 18"/>
            <p:cNvSpPr/>
            <p:nvPr/>
          </p:nvSpPr>
          <p:spPr>
            <a:xfrm>
              <a:off x="3296816" y="2161328"/>
              <a:ext cx="2736304" cy="316835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원호 19"/>
            <p:cNvSpPr/>
            <p:nvPr/>
          </p:nvSpPr>
          <p:spPr>
            <a:xfrm rot="5228261">
              <a:off x="3137092" y="2403248"/>
              <a:ext cx="2980449" cy="282268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직선 화살표 연결선 21"/>
          <p:cNvCxnSpPr/>
          <p:nvPr/>
        </p:nvCxnSpPr>
        <p:spPr>
          <a:xfrm flipV="1">
            <a:off x="5463449" y="2435342"/>
            <a:ext cx="732965" cy="2591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5807158" y="3301615"/>
            <a:ext cx="732965" cy="12956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5825541" y="4207146"/>
            <a:ext cx="732965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5601821" y="4926152"/>
            <a:ext cx="710192" cy="177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6261003" y="2125345"/>
            <a:ext cx="276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black"/>
                </a:solidFill>
              </a:rPr>
              <a:t>랜섬웨어와</a:t>
            </a:r>
            <a:r>
              <a:rPr lang="en-US" altLang="ko-KR" sz="1400" dirty="0">
                <a:solidFill>
                  <a:prstClr val="black"/>
                </a:solidFill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</a:rPr>
              <a:t>같은 악성 공격 차단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540123" y="3104788"/>
            <a:ext cx="2727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</a:rPr>
              <a:t>DevOps </a:t>
            </a:r>
            <a:r>
              <a:rPr lang="ko-KR" altLang="en-US" sz="1400" dirty="0" smtClean="0">
                <a:solidFill>
                  <a:prstClr val="black"/>
                </a:solidFill>
              </a:rPr>
              <a:t>와 </a:t>
            </a:r>
            <a:r>
              <a:rPr lang="en-US" altLang="ko-KR" sz="1400" dirty="0" smtClean="0">
                <a:solidFill>
                  <a:prstClr val="black"/>
                </a:solidFill>
              </a:rPr>
              <a:t>CI/CD Pipeline </a:t>
            </a:r>
            <a:r>
              <a:rPr lang="ko-KR" altLang="en-US" sz="1400" dirty="0" smtClean="0">
                <a:solidFill>
                  <a:prstClr val="black"/>
                </a:solidFill>
              </a:rPr>
              <a:t>연계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558503" y="4019772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공격 포인트 감</a:t>
            </a:r>
            <a:r>
              <a:rPr lang="ko-KR" altLang="en-US" sz="1400" dirty="0">
                <a:solidFill>
                  <a:prstClr val="black"/>
                </a:solidFill>
              </a:rPr>
              <a:t>소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333986" y="5037783"/>
            <a:ext cx="2818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</a:rPr>
              <a:t>IOCs (indicators of compromise)</a:t>
            </a:r>
          </a:p>
          <a:p>
            <a:r>
              <a:rPr lang="ko-KR" altLang="en-US" sz="1400" dirty="0" smtClean="0">
                <a:solidFill>
                  <a:prstClr val="black"/>
                </a:solidFill>
              </a:rPr>
              <a:t>탐지 및 알림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1" name="왼쪽/오른쪽 화살표 30"/>
          <p:cNvSpPr/>
          <p:nvPr/>
        </p:nvSpPr>
        <p:spPr>
          <a:xfrm>
            <a:off x="1724094" y="3263125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왼쪽/오른쪽 화살표 31"/>
          <p:cNvSpPr/>
          <p:nvPr/>
        </p:nvSpPr>
        <p:spPr>
          <a:xfrm>
            <a:off x="1733651" y="4388727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76410" y="4004727"/>
            <a:ext cx="475320" cy="611010"/>
            <a:chOff x="704098" y="4476460"/>
            <a:chExt cx="624019" cy="729481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98" y="4476460"/>
              <a:ext cx="544618" cy="726157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86" y="4913400"/>
              <a:ext cx="295131" cy="292541"/>
            </a:xfrm>
            <a:prstGeom prst="rect">
              <a:avLst/>
            </a:prstGeom>
            <a:effectLst>
              <a:outerShdw sx="140000" sy="140000" algn="ctr" rotWithShape="0">
                <a:schemeClr val="bg1"/>
              </a:outerShdw>
            </a:effectLst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2" y="2926786"/>
            <a:ext cx="355158" cy="53838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5599">
            <a:off x="876604" y="2880810"/>
            <a:ext cx="350289" cy="347216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2552188" y="2876079"/>
            <a:ext cx="19704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의심스럽거나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인가되지 않은 변경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탐지 </a:t>
            </a:r>
            <a:r>
              <a:rPr lang="en-US" altLang="ko-KR" sz="1600" dirty="0" smtClean="0">
                <a:solidFill>
                  <a:prstClr val="black"/>
                </a:solidFill>
              </a:rPr>
              <a:t>– </a:t>
            </a:r>
            <a:r>
              <a:rPr lang="ko-KR" altLang="en-US" sz="1600" dirty="0" smtClean="0">
                <a:solidFill>
                  <a:prstClr val="black"/>
                </a:solidFill>
              </a:rPr>
              <a:t>파일</a:t>
            </a:r>
            <a:r>
              <a:rPr lang="en-US" altLang="ko-KR" sz="1600" dirty="0" smtClean="0">
                <a:solidFill>
                  <a:prstClr val="black"/>
                </a:solidFill>
              </a:rPr>
              <a:t>, </a:t>
            </a:r>
            <a:r>
              <a:rPr lang="ko-KR" altLang="en-US" sz="1600" dirty="0" smtClean="0">
                <a:solidFill>
                  <a:prstClr val="black"/>
                </a:solidFill>
              </a:rPr>
              <a:t>포트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err="1" smtClean="0">
                <a:solidFill>
                  <a:prstClr val="black"/>
                </a:solidFill>
              </a:rPr>
              <a:t>레지스트리</a:t>
            </a:r>
            <a:r>
              <a:rPr lang="ko-KR" altLang="en-US" sz="1600" dirty="0" smtClean="0">
                <a:solidFill>
                  <a:prstClr val="black"/>
                </a:solidFill>
              </a:rPr>
              <a:t> 등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9157" y="3433487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무결성</a:t>
            </a:r>
            <a:endParaRPr lang="en-US" altLang="ko-KR" sz="11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모니터</a:t>
            </a:r>
            <a:r>
              <a:rPr lang="ko-KR" altLang="en-US" sz="1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016" y="46978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로그감사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96359" y="1196755"/>
            <a:ext cx="7183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시스템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무결성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모니터링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로그 정보 통합 사전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방역</a:t>
            </a:r>
            <a:endParaRPr lang="en-US" altLang="ko-KR" sz="2400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3313" y="53589"/>
            <a:ext cx="5666936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02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프로세스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파일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로그 기반 검사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2400"/>
              </a:lnSpc>
            </a:pPr>
            <a:r>
              <a:rPr lang="en-US" altLang="ko-KR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서버 프로세스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파일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로그 모니터링 기반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5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314" y="53589"/>
            <a:ext cx="5469767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03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파일 기반 </a:t>
            </a:r>
            <a:r>
              <a:rPr lang="ko-KR" altLang="en-US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멀웨어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탐지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파일 기반의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안티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멀웨어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기능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탑제</a:t>
            </a:r>
            <a:r>
              <a:rPr lang="ko-KR" altLang="en-US" sz="1400" dirty="0" err="1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된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552186" y="2418524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알려진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멀웨어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탐지 및 차단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30703" y="4522402"/>
            <a:ext cx="2092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 smtClean="0">
                <a:solidFill>
                  <a:prstClr val="black"/>
                </a:solidFill>
              </a:rPr>
              <a:t>의심스로운</a:t>
            </a:r>
            <a:r>
              <a:rPr lang="ko-KR" altLang="en-US" sz="1600" dirty="0" smtClean="0">
                <a:solidFill>
                  <a:prstClr val="black"/>
                </a:solidFill>
              </a:rPr>
              <a:t> 파일을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err="1" smtClean="0">
                <a:solidFill>
                  <a:prstClr val="black"/>
                </a:solidFill>
              </a:rPr>
              <a:t>커스텀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샌드박스로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분석 </a:t>
            </a:r>
            <a:r>
              <a:rPr lang="ko-KR" altLang="en-US" sz="1600" dirty="0" smtClean="0">
                <a:solidFill>
                  <a:prstClr val="black"/>
                </a:solidFill>
              </a:rPr>
              <a:t>요청</a:t>
            </a:r>
            <a:r>
              <a:rPr lang="en-US" altLang="ko-KR" sz="1600" dirty="0" smtClean="0">
                <a:solidFill>
                  <a:prstClr val="black"/>
                </a:solidFill>
              </a:rPr>
              <a:t>(</a:t>
            </a:r>
            <a:r>
              <a:rPr lang="en-US" altLang="ko-KR" sz="1600" dirty="0" err="1" smtClean="0">
                <a:solidFill>
                  <a:prstClr val="black"/>
                </a:solidFill>
              </a:rPr>
              <a:t>DSD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연동</a:t>
            </a:r>
            <a:r>
              <a:rPr lang="en-US" altLang="ko-KR" sz="1600" dirty="0" smtClean="0">
                <a:solidFill>
                  <a:prstClr val="black"/>
                </a:solidFill>
              </a:rPr>
              <a:t>)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964660" y="2297685"/>
            <a:ext cx="2822685" cy="3168352"/>
            <a:chOff x="3215974" y="2161328"/>
            <a:chExt cx="2822685" cy="3168352"/>
          </a:xfrm>
        </p:grpSpPr>
        <p:sp>
          <p:nvSpPr>
            <p:cNvPr id="41" name="원호 40"/>
            <p:cNvSpPr/>
            <p:nvPr/>
          </p:nvSpPr>
          <p:spPr>
            <a:xfrm>
              <a:off x="3296816" y="2161328"/>
              <a:ext cx="2736304" cy="316835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원호 41"/>
            <p:cNvSpPr/>
            <p:nvPr/>
          </p:nvSpPr>
          <p:spPr>
            <a:xfrm rot="5228261">
              <a:off x="3137092" y="2403248"/>
              <a:ext cx="2980449" cy="282268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3" name="직선 화살표 연결선 42"/>
          <p:cNvCxnSpPr/>
          <p:nvPr/>
        </p:nvCxnSpPr>
        <p:spPr>
          <a:xfrm flipV="1">
            <a:off x="5463449" y="2435342"/>
            <a:ext cx="732965" cy="2591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V="1">
            <a:off x="5807158" y="3301615"/>
            <a:ext cx="732965" cy="12956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5825541" y="4207146"/>
            <a:ext cx="732965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5601821" y="4926152"/>
            <a:ext cx="710192" cy="177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6261003" y="2125345"/>
            <a:ext cx="21675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black"/>
                </a:solidFill>
              </a:rPr>
              <a:t>멀웨어와</a:t>
            </a:r>
            <a:r>
              <a:rPr lang="ko-KR" altLang="en-US" sz="1400" dirty="0" smtClean="0">
                <a:solidFill>
                  <a:prstClr val="black"/>
                </a:solidFill>
              </a:rPr>
              <a:t> 표적 공격 차단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540123" y="3104788"/>
            <a:ext cx="2870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black"/>
                </a:solidFill>
              </a:rPr>
              <a:t>랜섬웨어</a:t>
            </a:r>
            <a:r>
              <a:rPr lang="ko-KR" altLang="en-US" sz="1400" dirty="0" smtClean="0">
                <a:solidFill>
                  <a:prstClr val="black"/>
                </a:solidFill>
              </a:rPr>
              <a:t> 탐지 및 차단 </a:t>
            </a:r>
            <a:r>
              <a:rPr lang="en-US" altLang="ko-KR" sz="1400" dirty="0" smtClean="0">
                <a:solidFill>
                  <a:prstClr val="black"/>
                </a:solidFill>
              </a:rPr>
              <a:t>(</a:t>
            </a:r>
            <a:r>
              <a:rPr lang="en-US" altLang="ko-KR" sz="1400" dirty="0" err="1" smtClean="0">
                <a:solidFill>
                  <a:prstClr val="black"/>
                </a:solidFill>
              </a:rPr>
              <a:t>ex.WCRY</a:t>
            </a:r>
            <a:r>
              <a:rPr lang="en-US" altLang="ko-KR" sz="1400" dirty="0" smtClean="0">
                <a:solidFill>
                  <a:prstClr val="black"/>
                </a:solidFill>
              </a:rPr>
              <a:t>)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558506" y="4001842"/>
            <a:ext cx="1759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</a:rPr>
              <a:t>Zero-day </a:t>
            </a:r>
            <a:r>
              <a:rPr lang="ko-KR" altLang="en-US" sz="1400" dirty="0" smtClean="0">
                <a:solidFill>
                  <a:prstClr val="black"/>
                </a:solidFill>
              </a:rPr>
              <a:t>공격 방어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333987" y="5037783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알려지지 않은 위협을 분석하고 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ko-KR" altLang="en-US" sz="1400" dirty="0" smtClean="0">
                <a:solidFill>
                  <a:prstClr val="black"/>
                </a:solidFill>
              </a:rPr>
              <a:t>보안 장비와 공유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51" name="왼쪽/오른쪽 화살표 50"/>
          <p:cNvSpPr/>
          <p:nvPr/>
        </p:nvSpPr>
        <p:spPr>
          <a:xfrm>
            <a:off x="1755001" y="2687229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2" name="왼쪽/오른쪽 화살표 51"/>
          <p:cNvSpPr/>
          <p:nvPr/>
        </p:nvSpPr>
        <p:spPr>
          <a:xfrm>
            <a:off x="1768919" y="3695108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왼쪽/오른쪽 화살표 52"/>
          <p:cNvSpPr/>
          <p:nvPr/>
        </p:nvSpPr>
        <p:spPr>
          <a:xfrm>
            <a:off x="1787442" y="4874502"/>
            <a:ext cx="562146" cy="45719"/>
          </a:xfrm>
          <a:prstGeom prst="leftRightArrow">
            <a:avLst/>
          </a:prstGeom>
          <a:ln>
            <a:solidFill>
              <a:srgbClr val="EA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552188" y="3397714"/>
            <a:ext cx="1970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</a:rPr>
              <a:t>의심스러운 파일 및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행위 탐지</a:t>
            </a:r>
            <a:endParaRPr lang="en-US" altLang="ko-KR" sz="1600" dirty="0" smtClean="0">
              <a:solidFill>
                <a:prstClr val="black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96359" y="1196755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파일 기반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멀웨어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탐지</a:t>
            </a:r>
            <a:endParaRPr lang="en-US" altLang="ko-KR" sz="2400" b="1" dirty="0">
              <a:solidFill>
                <a:prstClr val="black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86011" y="2389967"/>
            <a:ext cx="821874" cy="660887"/>
            <a:chOff x="696359" y="2425823"/>
            <a:chExt cx="821874" cy="660887"/>
          </a:xfrm>
        </p:grpSpPr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59" y="2425823"/>
              <a:ext cx="821874" cy="660887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" y="2516560"/>
              <a:ext cx="363892" cy="335900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856199" y="3481355"/>
            <a:ext cx="733756" cy="725790"/>
            <a:chOff x="784477" y="3360274"/>
            <a:chExt cx="733756" cy="725790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77" y="3360274"/>
              <a:ext cx="676292" cy="67291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54" y="3773948"/>
              <a:ext cx="314879" cy="312116"/>
            </a:xfrm>
            <a:prstGeom prst="rect">
              <a:avLst/>
            </a:prstGeom>
            <a:effectLst>
              <a:outerShdw sx="140000" sy="140000" algn="ctr" rotWithShape="0">
                <a:schemeClr val="bg1"/>
              </a:outerShdw>
            </a:effectLst>
          </p:spPr>
        </p:pic>
      </p:grpSp>
      <p:grpSp>
        <p:nvGrpSpPr>
          <p:cNvPr id="2" name="그룹 1"/>
          <p:cNvGrpSpPr/>
          <p:nvPr/>
        </p:nvGrpSpPr>
        <p:grpSpPr>
          <a:xfrm>
            <a:off x="920554" y="4569311"/>
            <a:ext cx="700709" cy="671296"/>
            <a:chOff x="784477" y="4569311"/>
            <a:chExt cx="700709" cy="671296"/>
          </a:xfrm>
        </p:grpSpPr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77" y="4569311"/>
              <a:ext cx="628870" cy="610374"/>
            </a:xfrm>
            <a:prstGeom prst="rect">
              <a:avLst/>
            </a:prstGeom>
          </p:spPr>
        </p:pic>
        <p:grpSp>
          <p:nvGrpSpPr>
            <p:cNvPr id="74" name="그룹 73"/>
            <p:cNvGrpSpPr/>
            <p:nvPr/>
          </p:nvGrpSpPr>
          <p:grpSpPr>
            <a:xfrm>
              <a:off x="1055642" y="4811063"/>
              <a:ext cx="429544" cy="429544"/>
              <a:chOff x="2151731" y="4988103"/>
              <a:chExt cx="429544" cy="429544"/>
            </a:xfrm>
          </p:grpSpPr>
          <p:sp>
            <p:nvSpPr>
              <p:cNvPr id="75" name="타원 74"/>
              <p:cNvSpPr/>
              <p:nvPr/>
            </p:nvSpPr>
            <p:spPr>
              <a:xfrm>
                <a:off x="2151731" y="4988103"/>
                <a:ext cx="429544" cy="429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76" name="그림 7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001" y="5031373"/>
                <a:ext cx="343004" cy="343004"/>
              </a:xfrm>
              <a:prstGeom prst="rect">
                <a:avLst/>
              </a:prstGeom>
              <a:effectLst>
                <a:outerShdw sx="124000" sy="124000" algn="ctr" rotWithShape="0">
                  <a:schemeClr val="bg1"/>
                </a:outerShdw>
              </a:effectLst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729266" y="2989550"/>
            <a:ext cx="939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안티</a:t>
            </a:r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ko-KR" altLang="en-US" sz="11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멀웨어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83" y="4179317"/>
            <a:ext cx="1527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행위기반 </a:t>
            </a:r>
            <a:r>
              <a:rPr lang="en-US" altLang="ko-KR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&amp; </a:t>
            </a:r>
            <a:r>
              <a:rPr lang="ko-KR" altLang="en-US" sz="11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머신러닝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7143" y="5204737"/>
            <a:ext cx="1080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샌드박스</a:t>
            </a:r>
            <a:r>
              <a:rPr lang="ko-KR" altLang="en-US" sz="1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</a:rPr>
              <a:t> 분석</a:t>
            </a:r>
            <a:endParaRPr lang="ko-KR" altLang="en-US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9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25"/>
            <a:ext cx="3902856" cy="6857975"/>
          </a:xfrm>
          <a:prstGeom prst="rect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24"/>
            <a:ext cx="3902856" cy="6857975"/>
          </a:xfrm>
          <a:prstGeom prst="rect">
            <a:avLst/>
          </a:prstGeom>
          <a:solidFill>
            <a:srgbClr val="EA002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8946" y="2919155"/>
            <a:ext cx="1635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F58025"/>
                </a:solidFill>
              </a:rPr>
              <a:t>Contents</a:t>
            </a:r>
            <a:endParaRPr lang="ko-KR" altLang="en-US" sz="2800" dirty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F58025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4" y="204772"/>
            <a:ext cx="2605647" cy="157178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 flipH="1">
            <a:off x="6084587" y="3220791"/>
            <a:ext cx="31888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4852" y="3458934"/>
            <a:ext cx="790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Ⅲ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Ⅳ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Ⅴ</a:t>
            </a:r>
            <a:r>
              <a:rPr lang="en-US" altLang="ko-KR" sz="1600" b="1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1600" b="1" dirty="0">
              <a:ln w="3175"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1248" y="3458934"/>
            <a:ext cx="28023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서버 보안의 필요성</a:t>
            </a:r>
            <a:endParaRPr lang="en-US" altLang="ko-KR" sz="1600" smtClean="0">
              <a:ln w="3175"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서버 보안 위협 사례 및 한계</a:t>
            </a:r>
            <a:endParaRPr lang="en-US" altLang="ko-KR" sz="1600" smtClean="0">
              <a:ln w="3175"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Deep Security </a:t>
            </a:r>
            <a:r>
              <a:rPr lang="ko-KR" altLang="en-US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란</a:t>
            </a:r>
            <a:r>
              <a:rPr lang="en-US" altLang="ko-KR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Deep Security </a:t>
            </a:r>
            <a:r>
              <a:rPr lang="ko-KR" altLang="en-US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핵심기능</a:t>
            </a:r>
            <a:endParaRPr lang="en-US" altLang="ko-KR" sz="1600" smtClean="0">
              <a:ln w="3175"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왜 </a:t>
            </a:r>
            <a:r>
              <a:rPr lang="en-US" altLang="ko-KR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Deep Security </a:t>
            </a:r>
            <a:r>
              <a:rPr lang="ko-KR" altLang="en-US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인가</a:t>
            </a:r>
            <a:r>
              <a:rPr lang="en-US" altLang="ko-KR" sz="1600" smtClean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80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92558" y="17728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</a:rPr>
              <a:t> 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93523" y="1800106"/>
            <a:ext cx="7720383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취약점을 수정하는 보안 패치를 설치하는 대신 취약점을 악용하는</a:t>
            </a:r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ko-KR" altLang="en-US" dirty="0" smtClean="0">
                <a:solidFill>
                  <a:prstClr val="black"/>
                </a:solidFill>
              </a:rPr>
              <a:t>공격을 차단하고 가상 패치의 역할을 제공합니다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</a:p>
          <a:p>
            <a:endParaRPr lang="en-US" altLang="ko-KR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prstClr val="black"/>
                </a:solidFill>
              </a:rPr>
              <a:t>OS </a:t>
            </a:r>
            <a:r>
              <a:rPr lang="ko-KR" altLang="en-US" dirty="0" smtClean="0">
                <a:solidFill>
                  <a:prstClr val="black"/>
                </a:solidFill>
              </a:rPr>
              <a:t>및 애플리케이션의 취약점을 노린 공격을 네트워크 레벨에서 차단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prstClr val="black"/>
                </a:solidFill>
              </a:rPr>
              <a:t>취약점 발견 후 정식 패치까지 보안 홀 방지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 err="1" smtClean="0">
                <a:solidFill>
                  <a:prstClr val="black"/>
                </a:solidFill>
              </a:rPr>
              <a:t>리부팅</a:t>
            </a:r>
            <a:r>
              <a:rPr lang="ko-KR" altLang="en-US" dirty="0" smtClean="0">
                <a:solidFill>
                  <a:prstClr val="black"/>
                </a:solidFill>
              </a:rPr>
              <a:t> 또는 업데이트 불가 시스템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prstClr val="black"/>
                </a:solidFill>
              </a:rPr>
              <a:t>취약점 차단 패턴 </a:t>
            </a:r>
            <a:r>
              <a:rPr lang="en-US" altLang="ko-KR" dirty="0" smtClean="0">
                <a:solidFill>
                  <a:prstClr val="black"/>
                </a:solidFill>
              </a:rPr>
              <a:t>Rule </a:t>
            </a:r>
            <a:r>
              <a:rPr lang="ko-KR" altLang="en-US" dirty="0" smtClean="0">
                <a:solidFill>
                  <a:prstClr val="black"/>
                </a:solidFill>
              </a:rPr>
              <a:t>약 </a:t>
            </a:r>
            <a:r>
              <a:rPr lang="en-US" altLang="ko-KR" dirty="0" smtClean="0">
                <a:solidFill>
                  <a:prstClr val="black"/>
                </a:solidFill>
              </a:rPr>
              <a:t>6,500</a:t>
            </a:r>
            <a:r>
              <a:rPr lang="ko-KR" altLang="en-US" dirty="0" smtClean="0">
                <a:solidFill>
                  <a:prstClr val="black"/>
                </a:solidFill>
              </a:rPr>
              <a:t>개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endParaRPr lang="ko-KR" altLang="en-US" sz="24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50" y="3968628"/>
            <a:ext cx="2952328" cy="13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89" y="3953542"/>
            <a:ext cx="3580366" cy="1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006227" y="5435971"/>
            <a:ext cx="2399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Deep Security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취약점 대응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en-US" altLang="ko-KR" sz="1400" b="1" dirty="0" smtClean="0">
                <a:solidFill>
                  <a:srgbClr val="FF0000"/>
                </a:solidFill>
              </a:rPr>
              <a:t>          (CVE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기준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40977" y="5430650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DPI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기반으로 네트워크 레벨에서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취약점 공격을 사전에 차단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315" y="53589"/>
            <a:ext cx="4447051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04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가상패치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(Virtual Patching)</a:t>
            </a: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최약점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원천 차단 기반의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96359" y="1196755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C00000"/>
                </a:solidFill>
              </a:rPr>
              <a:t>가상패치 란</a:t>
            </a:r>
            <a:r>
              <a:rPr lang="en-US" altLang="ko-KR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4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92558" y="17728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</a:rPr>
              <a:t> 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315" y="53589"/>
            <a:ext cx="528221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04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가상패치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(Virtual Patching)</a:t>
            </a: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보안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컴플라이언스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기준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에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최적화된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2" y="4065438"/>
            <a:ext cx="4084315" cy="2193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89" y="4059430"/>
            <a:ext cx="30384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63565" y="5085476"/>
            <a:ext cx="3015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prstClr val="black"/>
                </a:solidFill>
              </a:rPr>
              <a:t>업계 최고의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Bug Bounty P/G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운영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93523" y="1800106"/>
            <a:ext cx="8874545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dirty="0">
                <a:solidFill>
                  <a:prstClr val="black"/>
                </a:solidFill>
              </a:rPr>
              <a:t>“ZDI＂</a:t>
            </a:r>
            <a:r>
              <a:rPr lang="ko-KR" altLang="en-US" dirty="0">
                <a:solidFill>
                  <a:prstClr val="black"/>
                </a:solidFill>
              </a:rPr>
              <a:t>라는 업계 최고의 취약점 연구 조직을 운영 하며 전세계의 취약점에 대한</a:t>
            </a:r>
            <a:endParaRPr lang="en-US" altLang="ko-KR" dirty="0">
              <a:solidFill>
                <a:prstClr val="black"/>
              </a:solidFill>
            </a:endParaRPr>
          </a:p>
          <a:p>
            <a:pPr lvl="0"/>
            <a:r>
              <a:rPr lang="ko-KR" altLang="en-US" dirty="0">
                <a:solidFill>
                  <a:prstClr val="black"/>
                </a:solidFill>
              </a:rPr>
              <a:t>정보를 실시간으로 업데이트 제공함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altLang="ko-KR" sz="2400" b="1" dirty="0">
              <a:solidFill>
                <a:srgbClr val="C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lang="ko-KR" altLang="en-US" sz="1600" dirty="0">
                <a:solidFill>
                  <a:prstClr val="black"/>
                </a:solidFill>
              </a:rPr>
              <a:t>특정 벤더 제품에 국한되어 있지 않는 유일한 </a:t>
            </a:r>
            <a:r>
              <a:rPr lang="en-US" altLang="ko-KR" sz="1600" dirty="0">
                <a:solidFill>
                  <a:prstClr val="black"/>
                </a:solidFill>
              </a:rPr>
              <a:t>Bug Bounty </a:t>
            </a:r>
            <a:r>
              <a:rPr lang="ko-KR" altLang="en-US" sz="1600" dirty="0">
                <a:solidFill>
                  <a:prstClr val="black"/>
                </a:solidFill>
              </a:rPr>
              <a:t>프로그램</a:t>
            </a:r>
            <a:endParaRPr lang="en-US" altLang="ko-KR" sz="16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lang="ko-KR" altLang="en-US" sz="1600" dirty="0">
                <a:solidFill>
                  <a:prstClr val="black"/>
                </a:solidFill>
              </a:rPr>
              <a:t>동종 </a:t>
            </a:r>
            <a:r>
              <a:rPr lang="en-US" altLang="ko-KR" sz="1600" dirty="0">
                <a:solidFill>
                  <a:prstClr val="black"/>
                </a:solidFill>
              </a:rPr>
              <a:t>IDS/IPS </a:t>
            </a:r>
            <a:r>
              <a:rPr lang="ko-KR" altLang="en-US" sz="1600" dirty="0">
                <a:solidFill>
                  <a:prstClr val="black"/>
                </a:solidFill>
              </a:rPr>
              <a:t>업계에서 가장 큰 규모의 모범적인 </a:t>
            </a:r>
            <a:r>
              <a:rPr lang="en-US" altLang="ko-KR" sz="1600" dirty="0">
                <a:solidFill>
                  <a:prstClr val="black"/>
                </a:solidFill>
              </a:rPr>
              <a:t>Bug Bounty </a:t>
            </a:r>
            <a:r>
              <a:rPr lang="ko-KR" altLang="en-US" sz="1600" dirty="0">
                <a:solidFill>
                  <a:prstClr val="black"/>
                </a:solidFill>
              </a:rPr>
              <a:t>로 성장</a:t>
            </a:r>
            <a:endParaRPr lang="en-US" altLang="ko-KR" sz="16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lang="en-US" altLang="ko-KR" sz="1600" dirty="0">
                <a:solidFill>
                  <a:prstClr val="black"/>
                </a:solidFill>
              </a:rPr>
              <a:t>80</a:t>
            </a:r>
            <a:r>
              <a:rPr lang="ko-KR" altLang="en-US" sz="1600" dirty="0">
                <a:solidFill>
                  <a:prstClr val="black"/>
                </a:solidFill>
              </a:rPr>
              <a:t>여 개국의 </a:t>
            </a:r>
            <a:r>
              <a:rPr lang="en-US" altLang="ko-KR" sz="1600" dirty="0">
                <a:solidFill>
                  <a:prstClr val="black"/>
                </a:solidFill>
              </a:rPr>
              <a:t>3,000</a:t>
            </a:r>
            <a:r>
              <a:rPr lang="ko-KR" altLang="en-US" sz="1600" dirty="0">
                <a:solidFill>
                  <a:prstClr val="black"/>
                </a:solidFill>
              </a:rPr>
              <a:t>명이 넘는 인원이 내</a:t>
            </a:r>
            <a:r>
              <a:rPr lang="en-US" altLang="ko-KR" sz="1600" dirty="0">
                <a:solidFill>
                  <a:prstClr val="black"/>
                </a:solidFill>
              </a:rPr>
              <a:t>/</a:t>
            </a:r>
            <a:r>
              <a:rPr lang="ko-KR" altLang="en-US" sz="1600" dirty="0">
                <a:solidFill>
                  <a:prstClr val="black"/>
                </a:solidFill>
              </a:rPr>
              <a:t>외부 보안연구원 및 화이트 해커로 활동</a:t>
            </a:r>
            <a:endParaRPr lang="en-US" altLang="ko-KR" sz="16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lang="ko-KR" altLang="en-US" sz="1600" dirty="0">
                <a:solidFill>
                  <a:prstClr val="black"/>
                </a:solidFill>
              </a:rPr>
              <a:t>신규 보안취약점 발견</a:t>
            </a:r>
            <a:r>
              <a:rPr lang="en-US" altLang="ko-KR" sz="1600" dirty="0">
                <a:solidFill>
                  <a:prstClr val="black"/>
                </a:solidFill>
              </a:rPr>
              <a:t>/</a:t>
            </a:r>
            <a:r>
              <a:rPr lang="ko-KR" altLang="en-US" sz="1600" dirty="0">
                <a:solidFill>
                  <a:prstClr val="black"/>
                </a:solidFill>
              </a:rPr>
              <a:t>연구 및 신고</a:t>
            </a:r>
            <a:r>
              <a:rPr lang="en-US" altLang="ko-KR" sz="1600" dirty="0">
                <a:solidFill>
                  <a:prstClr val="black"/>
                </a:solidFill>
              </a:rPr>
              <a:t>/</a:t>
            </a:r>
            <a:r>
              <a:rPr lang="ko-KR" altLang="en-US" sz="1600" dirty="0">
                <a:solidFill>
                  <a:prstClr val="black"/>
                </a:solidFill>
              </a:rPr>
              <a:t>제보 보상을 위해 매년 </a:t>
            </a:r>
            <a:r>
              <a:rPr lang="ko-KR" altLang="en-US" sz="1600" dirty="0" err="1">
                <a:solidFill>
                  <a:prstClr val="black"/>
                </a:solidFill>
              </a:rPr>
              <a:t>수십억원의</a:t>
            </a:r>
            <a:r>
              <a:rPr lang="ko-KR" altLang="en-US" sz="1600" dirty="0">
                <a:solidFill>
                  <a:prstClr val="black"/>
                </a:solidFill>
              </a:rPr>
              <a:t> 지속적인 투자 유지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96359" y="1196755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C00000"/>
                </a:solidFill>
              </a:rPr>
              <a:t>가상패치 </a:t>
            </a:r>
            <a:r>
              <a:rPr lang="en-US" altLang="ko-KR" sz="2400" b="1" dirty="0">
                <a:solidFill>
                  <a:srgbClr val="C00000"/>
                </a:solidFill>
              </a:rPr>
              <a:t>Rule </a:t>
            </a:r>
            <a:r>
              <a:rPr lang="ko-KR" altLang="en-US" sz="2400" b="1" dirty="0">
                <a:solidFill>
                  <a:srgbClr val="C00000"/>
                </a:solidFill>
              </a:rPr>
              <a:t>업데이트 기반 기술</a:t>
            </a:r>
            <a:endParaRPr lang="en-US" altLang="ko-KR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5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975284" y="4902011"/>
            <a:ext cx="115404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14" y="3093978"/>
            <a:ext cx="533083" cy="97462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96359" y="1196755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시스템 </a:t>
            </a:r>
            <a:r>
              <a:rPr lang="ko-KR" altLang="en-US" sz="2400" dirty="0" err="1">
                <a:solidFill>
                  <a:prstClr val="black"/>
                </a:solidFill>
              </a:rPr>
              <a:t>무결성</a:t>
            </a:r>
            <a:r>
              <a:rPr lang="ko-KR" altLang="en-US" sz="2400" dirty="0">
                <a:solidFill>
                  <a:prstClr val="black"/>
                </a:solidFill>
              </a:rPr>
              <a:t> 검사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96902" y="1736813"/>
            <a:ext cx="8928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>
                <a:solidFill>
                  <a:prstClr val="black"/>
                </a:solidFill>
              </a:rPr>
              <a:t>• </a:t>
            </a:r>
            <a:r>
              <a:rPr lang="ko-KR" altLang="en-US" sz="1600" dirty="0" smtClean="0">
                <a:solidFill>
                  <a:prstClr val="black"/>
                </a:solidFill>
              </a:rPr>
              <a:t>파일</a:t>
            </a:r>
            <a:r>
              <a:rPr lang="en-US" altLang="ko-KR" sz="1600" dirty="0" smtClean="0">
                <a:solidFill>
                  <a:prstClr val="black"/>
                </a:solidFill>
              </a:rPr>
              <a:t>(</a:t>
            </a:r>
            <a:r>
              <a:rPr lang="ko-KR" altLang="en-US" sz="1600" dirty="0" smtClean="0">
                <a:solidFill>
                  <a:prstClr val="black"/>
                </a:solidFill>
              </a:rPr>
              <a:t>파일 속성 포함</a:t>
            </a:r>
            <a:r>
              <a:rPr lang="en-US" altLang="ko-KR" sz="1600" dirty="0" smtClean="0">
                <a:solidFill>
                  <a:prstClr val="black"/>
                </a:solidFill>
              </a:rPr>
              <a:t>),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디렉토리</a:t>
            </a:r>
            <a:r>
              <a:rPr lang="en-US" altLang="ko-KR" sz="1600" dirty="0" smtClean="0">
                <a:solidFill>
                  <a:prstClr val="black"/>
                </a:solidFill>
              </a:rPr>
              <a:t>,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레지스트리</a:t>
            </a:r>
            <a:r>
              <a:rPr lang="en-US" altLang="ko-KR" sz="1600" dirty="0" smtClean="0">
                <a:solidFill>
                  <a:prstClr val="black"/>
                </a:solidFill>
              </a:rPr>
              <a:t>, </a:t>
            </a:r>
            <a:r>
              <a:rPr lang="ko-KR" altLang="en-US" sz="1600" dirty="0" smtClean="0">
                <a:solidFill>
                  <a:prstClr val="black"/>
                </a:solidFill>
              </a:rPr>
              <a:t>프로세스 등의 변화를 감지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3" y="4190245"/>
            <a:ext cx="586424" cy="71176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53" y="3837327"/>
            <a:ext cx="444549" cy="40644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975286" y="4902011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경고에 의한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ko-KR" altLang="en-US" sz="1400" dirty="0" smtClean="0">
                <a:solidFill>
                  <a:prstClr val="black"/>
                </a:solidFill>
              </a:rPr>
              <a:t>조기 발견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4" name="왼쪽으로 구부러진 화살표 3"/>
          <p:cNvSpPr/>
          <p:nvPr/>
        </p:nvSpPr>
        <p:spPr>
          <a:xfrm>
            <a:off x="3241662" y="3811701"/>
            <a:ext cx="792088" cy="1468854"/>
          </a:xfrm>
          <a:prstGeom prst="curved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 rot="19966967">
            <a:off x="792629" y="3809992"/>
            <a:ext cx="2055409" cy="46110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0201" y="4546130"/>
            <a:ext cx="584393" cy="402477"/>
            <a:chOff x="1090859" y="3150530"/>
            <a:chExt cx="821874" cy="660887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859" y="3150530"/>
              <a:ext cx="821874" cy="66088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360" y="3217107"/>
              <a:ext cx="363892" cy="335900"/>
            </a:xfrm>
            <a:prstGeom prst="rect">
              <a:avLst/>
            </a:prstGeom>
          </p:spPr>
        </p:pic>
      </p:grpSp>
      <p:sp>
        <p:nvSpPr>
          <p:cNvPr id="25" name="직사각형 24"/>
          <p:cNvSpPr/>
          <p:nvPr/>
        </p:nvSpPr>
        <p:spPr>
          <a:xfrm>
            <a:off x="2173487" y="2742938"/>
            <a:ext cx="1398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공개 </a:t>
            </a:r>
            <a:r>
              <a:rPr lang="en-US" altLang="ko-KR" sz="1400" dirty="0" smtClean="0">
                <a:solidFill>
                  <a:prstClr val="black"/>
                </a:solidFill>
              </a:rPr>
              <a:t>Web </a:t>
            </a:r>
            <a:r>
              <a:rPr lang="ko-KR" altLang="en-US" sz="1400" dirty="0" smtClean="0">
                <a:solidFill>
                  <a:prstClr val="black"/>
                </a:solidFill>
              </a:rPr>
              <a:t>서버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822369" y="3275929"/>
            <a:ext cx="174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</a:rPr>
              <a:t>실시간 관리 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ko-KR" altLang="en-US" sz="1400" dirty="0" err="1" smtClean="0">
                <a:solidFill>
                  <a:prstClr val="black"/>
                </a:solidFill>
              </a:rPr>
              <a:t>스캐쥴에</a:t>
            </a:r>
            <a:r>
              <a:rPr lang="ko-KR" altLang="en-US" sz="1400" dirty="0" smtClean="0">
                <a:solidFill>
                  <a:prstClr val="black"/>
                </a:solidFill>
              </a:rPr>
              <a:t> 의한 감시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7" name="타원형 설명선 26"/>
          <p:cNvSpPr/>
          <p:nvPr/>
        </p:nvSpPr>
        <p:spPr>
          <a:xfrm rot="7334806">
            <a:off x="4261984" y="4188877"/>
            <a:ext cx="1404891" cy="15210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461674" y="4297525"/>
            <a:ext cx="114486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black"/>
                </a:solidFill>
              </a:rPr>
              <a:t>컨텐츠</a:t>
            </a:r>
            <a:r>
              <a:rPr lang="ko-KR" altLang="en-US" sz="1400" dirty="0" smtClean="0">
                <a:solidFill>
                  <a:prstClr val="black"/>
                </a:solidFill>
              </a:rPr>
              <a:t> 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ko-KR" altLang="en-US" sz="1400" dirty="0" smtClean="0">
                <a:solidFill>
                  <a:prstClr val="black"/>
                </a:solidFill>
              </a:rPr>
              <a:t>데이터의 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ko-KR" altLang="en-US" sz="1400" dirty="0" err="1" smtClean="0">
                <a:solidFill>
                  <a:prstClr val="black"/>
                </a:solidFill>
              </a:rPr>
              <a:t>디렉토리</a:t>
            </a:r>
            <a:endParaRPr lang="en-US" altLang="ko-KR" sz="1400" dirty="0">
              <a:solidFill>
                <a:prstClr val="black"/>
              </a:solidFill>
            </a:endParaRPr>
          </a:p>
          <a:p>
            <a:r>
              <a:rPr lang="ko-KR" altLang="en-US" sz="1400" dirty="0" smtClean="0">
                <a:solidFill>
                  <a:prstClr val="black"/>
                </a:solidFill>
              </a:rPr>
              <a:t>아래에 변경</a:t>
            </a:r>
            <a:endParaRPr lang="en-US" altLang="ko-KR" sz="1400" dirty="0" smtClean="0">
              <a:solidFill>
                <a:prstClr val="black"/>
              </a:solidFill>
            </a:endParaRPr>
          </a:p>
          <a:p>
            <a:r>
              <a:rPr lang="ko-KR" altLang="en-US" sz="1400" dirty="0" smtClean="0">
                <a:solidFill>
                  <a:prstClr val="black"/>
                </a:solidFill>
              </a:rPr>
              <a:t>작업 발생</a:t>
            </a:r>
            <a:r>
              <a:rPr lang="en-US" altLang="ko-KR" sz="1400" dirty="0" smtClean="0">
                <a:solidFill>
                  <a:prstClr val="black"/>
                </a:solidFill>
              </a:rPr>
              <a:t>!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74874" y="2362470"/>
            <a:ext cx="2117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 smtClean="0">
                <a:solidFill>
                  <a:prstClr val="black"/>
                </a:solidFill>
              </a:rPr>
              <a:t>무결성</a:t>
            </a:r>
            <a:r>
              <a:rPr lang="ko-KR" altLang="en-US" sz="1600" b="1" dirty="0" smtClean="0">
                <a:solidFill>
                  <a:prstClr val="black"/>
                </a:solidFill>
              </a:rPr>
              <a:t> 모니터링 </a:t>
            </a:r>
            <a:r>
              <a:rPr lang="en-US" altLang="ko-KR" sz="16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600" b="1" dirty="0" smtClean="0">
                <a:solidFill>
                  <a:prstClr val="black"/>
                </a:solidFill>
              </a:rPr>
              <a:t>예</a:t>
            </a:r>
            <a:r>
              <a:rPr lang="en-US" altLang="ko-KR" sz="1600" b="1" dirty="0" smtClean="0">
                <a:solidFill>
                  <a:prstClr val="black"/>
                </a:solidFill>
              </a:rPr>
              <a:t>)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313" y="53589"/>
            <a:ext cx="4237057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05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시스템 </a:t>
            </a:r>
            <a:r>
              <a:rPr lang="ko-KR" altLang="en-US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무결성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검사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파일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시스템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레지스트리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무결성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모니터링 기능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21" y="3018334"/>
            <a:ext cx="3415629" cy="246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3501008"/>
            <a:ext cx="472379" cy="429132"/>
          </a:xfrm>
          <a:prstGeom prst="rect">
            <a:avLst/>
          </a:prstGeom>
        </p:spPr>
      </p:pic>
      <p:pic>
        <p:nvPicPr>
          <p:cNvPr id="34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2871485" y="3686443"/>
            <a:ext cx="3625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5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21939" r="11946"/>
          <a:stretch/>
        </p:blipFill>
        <p:spPr bwMode="auto">
          <a:xfrm>
            <a:off x="1808841" y="2326624"/>
            <a:ext cx="6366812" cy="3838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96358" y="1196755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시스템 </a:t>
            </a:r>
            <a:r>
              <a:rPr lang="ko-KR" altLang="en-US" sz="2400" dirty="0">
                <a:solidFill>
                  <a:prstClr val="black"/>
                </a:solidFill>
              </a:rPr>
              <a:t>로그 검사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96902" y="1736813"/>
            <a:ext cx="8928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>
                <a:solidFill>
                  <a:prstClr val="black"/>
                </a:solidFill>
              </a:rPr>
              <a:t>• </a:t>
            </a:r>
            <a:r>
              <a:rPr lang="ko-KR" altLang="en-US" sz="1600" dirty="0" smtClean="0">
                <a:solidFill>
                  <a:prstClr val="black"/>
                </a:solidFill>
              </a:rPr>
              <a:t>시스템</a:t>
            </a:r>
            <a:r>
              <a:rPr lang="en-US" altLang="ko-KR" sz="1600" dirty="0" smtClean="0">
                <a:solidFill>
                  <a:prstClr val="black"/>
                </a:solidFill>
              </a:rPr>
              <a:t>/App </a:t>
            </a:r>
            <a:r>
              <a:rPr lang="ko-KR" altLang="en-US" sz="1600" dirty="0" smtClean="0">
                <a:solidFill>
                  <a:prstClr val="black"/>
                </a:solidFill>
              </a:rPr>
              <a:t>로그를 모니터링 하여 서버에 접근한 의심스러운 공격에 대해 모니터링 제공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313" y="53589"/>
            <a:ext cx="61879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06</a:t>
            </a:r>
            <a:r>
              <a:rPr lang="ko-KR" altLang="en-US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시스템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로그 검사 기능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리눅스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서버 시스템 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/ App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모니터링 및 위협 이벤트 로그 가시성 제공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8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696358" y="1196755"/>
            <a:ext cx="659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prstClr val="black"/>
                </a:solidFill>
              </a:rPr>
              <a:t>리눅스</a:t>
            </a: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2400" dirty="0">
                <a:solidFill>
                  <a:prstClr val="black"/>
                </a:solidFill>
              </a:rPr>
              <a:t>서버용 </a:t>
            </a:r>
            <a:r>
              <a:rPr lang="en-US" altLang="ko-KR" sz="2400" dirty="0" smtClean="0">
                <a:solidFill>
                  <a:prstClr val="black"/>
                </a:solidFill>
              </a:rPr>
              <a:t>Anti-Malware </a:t>
            </a:r>
            <a:r>
              <a:rPr lang="ko-KR" altLang="en-US" sz="2400" dirty="0" smtClean="0">
                <a:solidFill>
                  <a:prstClr val="black"/>
                </a:solidFill>
              </a:rPr>
              <a:t>실시간 검사 지원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6902" y="1736813"/>
            <a:ext cx="8928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>
                <a:solidFill>
                  <a:prstClr val="black"/>
                </a:solidFill>
              </a:rPr>
              <a:t>• </a:t>
            </a:r>
            <a:r>
              <a:rPr lang="ko-KR" altLang="en-US" sz="1600" dirty="0" smtClean="0">
                <a:solidFill>
                  <a:prstClr val="black"/>
                </a:solidFill>
              </a:rPr>
              <a:t>가장 높은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탐지율과</a:t>
            </a:r>
            <a:r>
              <a:rPr lang="ko-KR" altLang="en-US" sz="1600" dirty="0" smtClean="0">
                <a:solidFill>
                  <a:prstClr val="black"/>
                </a:solidFill>
              </a:rPr>
              <a:t> 다양한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리눅스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</a:rPr>
              <a:t>OS </a:t>
            </a:r>
            <a:r>
              <a:rPr lang="ko-KR" altLang="en-US" sz="1600" dirty="0" smtClean="0">
                <a:solidFill>
                  <a:prstClr val="black"/>
                </a:solidFill>
              </a:rPr>
              <a:t>종류를 지원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3" t="29155" r="1589" b="12260"/>
          <a:stretch/>
        </p:blipFill>
        <p:spPr bwMode="auto">
          <a:xfrm>
            <a:off x="5313040" y="2521039"/>
            <a:ext cx="3446430" cy="2048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152618" y="2188822"/>
            <a:ext cx="3524164" cy="3862596"/>
            <a:chOff x="-3510720" y="2482391"/>
            <a:chExt cx="3524164" cy="3862596"/>
          </a:xfrm>
        </p:grpSpPr>
        <p:sp>
          <p:nvSpPr>
            <p:cNvPr id="2" name="직사각형 1"/>
            <p:cNvSpPr/>
            <p:nvPr/>
          </p:nvSpPr>
          <p:spPr>
            <a:xfrm>
              <a:off x="-3327920" y="2482391"/>
              <a:ext cx="3341364" cy="3862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altLang="ko-KR" sz="1400" b="1" dirty="0" smtClean="0">
                  <a:solidFill>
                    <a:prstClr val="black"/>
                  </a:solidFill>
                </a:rPr>
                <a:t>Platforms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Windows (10.3 Agents)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Red Hat Enterprise Linux (10.3 Agents)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CentOS (10.3 Agents)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Oracle Linux (10.3 Agents)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SUSE Linux (10.3 Agents)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Ubuntu (10.3 Agent)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err="1" smtClean="0">
                  <a:solidFill>
                    <a:srgbClr val="4F81BD">
                      <a:lumMod val="75000"/>
                    </a:srgbClr>
                  </a:solidFill>
                </a:rPr>
                <a:t>Debian</a:t>
              </a: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 (10.3 Agent)</a:t>
              </a:r>
            </a:p>
            <a:p>
              <a:pPr marL="285750" indent="-28575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1200" b="1" dirty="0" smtClean="0">
                  <a:solidFill>
                    <a:srgbClr val="4F81BD">
                      <a:lumMod val="75000"/>
                    </a:srgbClr>
                  </a:solidFill>
                </a:rPr>
                <a:t>Cloud Linux (10.3 Agent)</a:t>
              </a:r>
              <a:endParaRPr lang="ko-KR" altLang="en-US" sz="1200" b="1" dirty="0">
                <a:solidFill>
                  <a:srgbClr val="4F81BD">
                    <a:lumMod val="75000"/>
                  </a:srgbClr>
                </a:solidFill>
              </a:endParaRPr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-3510720" y="2823344"/>
              <a:ext cx="3485380" cy="3503229"/>
            </a:xfrm>
            <a:prstGeom prst="roundRect">
              <a:avLst>
                <a:gd name="adj" fmla="val 924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3313" y="53589"/>
            <a:ext cx="48435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07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리눅스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서버용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Anti-Malware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실시간 검사 엔진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리눅스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서버 백신용 실시간 검사 엔진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탑제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8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696360" y="1196755"/>
            <a:ext cx="7321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prstClr val="black"/>
                </a:solidFill>
              </a:rPr>
              <a:t>도커</a:t>
            </a:r>
            <a:r>
              <a:rPr lang="ko-KR" altLang="en-US" sz="2400" dirty="0" smtClean="0">
                <a:solidFill>
                  <a:prstClr val="black"/>
                </a:solidFill>
              </a:rPr>
              <a:t> 이미지 악성 위협요소 </a:t>
            </a:r>
            <a:r>
              <a:rPr lang="ko-KR" altLang="en-US" sz="2400" dirty="0" err="1" smtClean="0">
                <a:solidFill>
                  <a:prstClr val="black"/>
                </a:solidFill>
              </a:rPr>
              <a:t>무결성</a:t>
            </a:r>
            <a:r>
              <a:rPr lang="ko-KR" altLang="en-US" sz="2400" dirty="0" smtClean="0">
                <a:solidFill>
                  <a:prstClr val="black"/>
                </a:solidFill>
              </a:rPr>
              <a:t> 여부 사전 체크  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6902" y="1736813"/>
            <a:ext cx="89281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>
                <a:solidFill>
                  <a:prstClr val="black"/>
                </a:solidFill>
              </a:rPr>
              <a:t>•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도커</a:t>
            </a:r>
            <a:r>
              <a:rPr lang="ko-KR" altLang="en-US" sz="1600" dirty="0" smtClean="0">
                <a:solidFill>
                  <a:prstClr val="black"/>
                </a:solidFill>
              </a:rPr>
              <a:t> 이미지 생성 전 악성코드 및 취약점 점검을 통해 안전한 </a:t>
            </a:r>
            <a:r>
              <a:rPr lang="en-US" altLang="ko-KR" sz="1600" dirty="0" smtClean="0">
                <a:solidFill>
                  <a:prstClr val="black"/>
                </a:solidFill>
              </a:rPr>
              <a:t>DevOps </a:t>
            </a:r>
            <a:r>
              <a:rPr lang="ko-KR" altLang="en-US" sz="1600" dirty="0" smtClean="0">
                <a:solidFill>
                  <a:prstClr val="black"/>
                </a:solidFill>
              </a:rPr>
              <a:t>환경을 지원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>
                <a:solidFill>
                  <a:prstClr val="black"/>
                </a:solidFill>
              </a:rPr>
              <a:t>•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데브옵스</a:t>
            </a:r>
            <a:r>
              <a:rPr lang="ko-KR" altLang="en-US" sz="1600" dirty="0" smtClean="0">
                <a:solidFill>
                  <a:prstClr val="black"/>
                </a:solidFill>
              </a:rPr>
              <a:t> 라이프사이클을 통한 자동화 보안을 강화하기 위한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필수 기능</a:t>
            </a:r>
            <a:endParaRPr lang="en-US" altLang="ko-KR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314" y="53589"/>
            <a:ext cx="65213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08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Deep Security Smart Check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기능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도커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이미지 스캔 및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무결성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점검 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–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도커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이미지의 취약점 및 악성코드 탐지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7" y="3992692"/>
            <a:ext cx="755699" cy="5776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224808" y="3323274"/>
            <a:ext cx="4968552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71" y="3803700"/>
            <a:ext cx="774243" cy="6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12" y="3859537"/>
            <a:ext cx="864096" cy="8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3068960"/>
            <a:ext cx="1080120" cy="5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4527411" y="3944616"/>
            <a:ext cx="533541" cy="52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7" y="3939346"/>
            <a:ext cx="893115" cy="64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7" y="3940519"/>
            <a:ext cx="1383117" cy="67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50" y="3808977"/>
            <a:ext cx="1204808" cy="7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68778" y="4682134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Commit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800690" y="466078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Build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492878" y="4640149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Push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453383" y="461941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Scan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5567623" y="461941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Sign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6825208" y="4660788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Examine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8570664" y="4475402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Deploy</a:t>
            </a:r>
            <a:endParaRPr lang="ko-KR" altLang="en-US" dirty="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1136576" y="4327208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2879733" y="4334515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8280919" y="4327208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0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696359" y="1196755"/>
            <a:ext cx="7192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prstClr val="black"/>
                </a:solidFill>
              </a:rPr>
              <a:t>도커</a:t>
            </a:r>
            <a:r>
              <a:rPr lang="ko-KR" altLang="en-US" sz="2400" dirty="0" smtClean="0">
                <a:solidFill>
                  <a:prstClr val="black"/>
                </a:solidFill>
              </a:rPr>
              <a:t> 컨테이너 이미지를 지속적으로 안전하게 보호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6902" y="1736815"/>
            <a:ext cx="8928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>
                <a:solidFill>
                  <a:prstClr val="black"/>
                </a:solidFill>
              </a:rPr>
              <a:t>• </a:t>
            </a:r>
            <a:r>
              <a:rPr lang="ko-KR" altLang="en-US" sz="1600" dirty="0" smtClean="0">
                <a:solidFill>
                  <a:prstClr val="black"/>
                </a:solidFill>
              </a:rPr>
              <a:t>관리 및 가시성을 기반으로 한 스마트 체크 콘솔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대시보드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ko-KR" sz="1600" dirty="0" smtClean="0">
                <a:solidFill>
                  <a:prstClr val="black"/>
                </a:solidFill>
              </a:rPr>
              <a:t>• </a:t>
            </a:r>
            <a:r>
              <a:rPr lang="ko-KR" altLang="en-US" sz="1600" dirty="0" smtClean="0">
                <a:solidFill>
                  <a:prstClr val="black"/>
                </a:solidFill>
              </a:rPr>
              <a:t>점검 결과 리포트를 통하여 보안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컴플라이언스</a:t>
            </a:r>
            <a:r>
              <a:rPr lang="ko-KR" altLang="en-US" sz="1600" dirty="0" smtClean="0">
                <a:solidFill>
                  <a:prstClr val="black"/>
                </a:solidFill>
              </a:rPr>
              <a:t> 요구사항에 적극적으로 대응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ko-KR" sz="16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314" y="53589"/>
            <a:ext cx="65213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09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Deep Security Smart Check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기능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도커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이미지 스캔 및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무결성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점검 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–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도커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이미지의 취약점 및 악성코드 탐지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46" y="3068960"/>
            <a:ext cx="3305705" cy="1855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9" y="3755388"/>
            <a:ext cx="3021851" cy="1697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38" y="4429871"/>
            <a:ext cx="3154260" cy="1772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83204" y="44389"/>
            <a:ext cx="210346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핵심 기능</a:t>
            </a:r>
            <a:r>
              <a:rPr lang="en-US" altLang="ko-KR" sz="12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2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 rot="5400000">
            <a:off x="-2053782" y="6726858"/>
            <a:ext cx="212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" y="0"/>
            <a:ext cx="3296816" cy="2276872"/>
          </a:xfrm>
          <a:prstGeom prst="line">
            <a:avLst/>
          </a:prstGeom>
          <a:ln w="1270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6F3F9C-F8E2-4510-AA84-1EBB8AD6980A}"/>
              </a:ext>
            </a:extLst>
          </p:cNvPr>
          <p:cNvSpPr/>
          <p:nvPr/>
        </p:nvSpPr>
        <p:spPr>
          <a:xfrm>
            <a:off x="2516230" y="2780928"/>
            <a:ext cx="527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solidFill>
                  <a:srgbClr val="4D4D4D"/>
                </a:solidFill>
                <a:latin typeface="+mn-ea"/>
              </a:rPr>
              <a:t>Ⅴ</a:t>
            </a:r>
            <a:r>
              <a:rPr lang="en-US" altLang="ko-KR" sz="3200" b="1" smtClean="0">
                <a:solidFill>
                  <a:srgbClr val="4D4D4D"/>
                </a:solidFill>
                <a:latin typeface="+mn-ea"/>
              </a:rPr>
              <a:t>.</a:t>
            </a:r>
            <a:r>
              <a:rPr lang="ko-KR" altLang="en-US" sz="3200" b="1" smtClean="0">
                <a:solidFill>
                  <a:srgbClr val="71BF44"/>
                </a:solidFill>
                <a:latin typeface="+mn-ea"/>
              </a:rPr>
              <a:t> </a:t>
            </a:r>
            <a:r>
              <a:rPr lang="ko-KR" altLang="en-US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왜 </a:t>
            </a:r>
            <a:r>
              <a:rPr lang="en-US" altLang="ko-KR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Deep Security </a:t>
            </a:r>
            <a:r>
              <a:rPr lang="ko-KR" altLang="en-US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인가</a:t>
            </a:r>
            <a:r>
              <a:rPr lang="en-US" altLang="ko-KR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?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12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96360" y="1196755"/>
            <a:ext cx="7704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호스트 기반의 보안 </a:t>
            </a:r>
            <a:r>
              <a:rPr lang="en-US" altLang="ko-KR" sz="2400" dirty="0" smtClean="0">
                <a:solidFill>
                  <a:prstClr val="black"/>
                </a:solidFill>
              </a:rPr>
              <a:t>– </a:t>
            </a:r>
            <a:r>
              <a:rPr lang="ko-KR" altLang="en-US" sz="2400" dirty="0" smtClean="0">
                <a:solidFill>
                  <a:prstClr val="black"/>
                </a:solidFill>
              </a:rPr>
              <a:t>유연성</a:t>
            </a:r>
            <a:r>
              <a:rPr lang="en-US" altLang="ko-KR" sz="2400" dirty="0" smtClean="0">
                <a:solidFill>
                  <a:prstClr val="black"/>
                </a:solidFill>
              </a:rPr>
              <a:t>, </a:t>
            </a:r>
            <a:r>
              <a:rPr lang="ko-KR" altLang="en-US" sz="2400" dirty="0" err="1" smtClean="0">
                <a:solidFill>
                  <a:prstClr val="black"/>
                </a:solidFill>
              </a:rPr>
              <a:t>확장성</a:t>
            </a:r>
            <a:r>
              <a:rPr lang="en-US" altLang="ko-KR" sz="2400" dirty="0" smtClean="0">
                <a:solidFill>
                  <a:prstClr val="black"/>
                </a:solidFill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</a:rPr>
              <a:t>관리효율성 보장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64786"/>
              </p:ext>
            </p:extLst>
          </p:nvPr>
        </p:nvGraphicFramePr>
        <p:xfrm>
          <a:off x="548892" y="1833203"/>
          <a:ext cx="8869570" cy="430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3642697"/>
                <a:gridCol w="3642697"/>
              </a:tblGrid>
              <a:tr h="379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비교항목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네트워크 기반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호스트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(SW)</a:t>
                      </a:r>
                      <a:r>
                        <a:rPr lang="ko-KR" altLang="en-US" sz="1200" baseline="0" dirty="0" smtClean="0">
                          <a:solidFill>
                            <a:schemeClr val="bg1"/>
                          </a:solidFill>
                        </a:rPr>
                        <a:t>기반 </a:t>
                      </a:r>
                      <a:r>
                        <a:rPr lang="en-US" altLang="ko-KR" sz="1200" baseline="0" dirty="0" smtClean="0">
                          <a:solidFill>
                            <a:schemeClr val="bg1"/>
                          </a:solidFill>
                        </a:rPr>
                        <a:t>(Deep Security)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9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구성방식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Hardware Appliance</a:t>
                      </a:r>
                      <a:r>
                        <a:rPr lang="en-US" altLang="ko-KR" sz="1000" baseline="0" dirty="0" smtClean="0"/>
                        <a:t> (Inline/Tap)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Software Agent (Inline/Tap)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Inter-VM </a:t>
                      </a:r>
                      <a:r>
                        <a:rPr lang="ko-KR" altLang="en-US" sz="1100" dirty="0" smtClean="0"/>
                        <a:t>웹 </a:t>
                      </a:r>
                      <a:r>
                        <a:rPr lang="ko-KR" altLang="en-US" sz="1100" dirty="0" err="1" smtClean="0"/>
                        <a:t>트래픽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/>
                      </a:r>
                      <a:br>
                        <a:rPr lang="en-US" altLang="ko-KR" sz="1100" dirty="0" smtClean="0"/>
                      </a:br>
                      <a:r>
                        <a:rPr lang="ko-KR" altLang="en-US" sz="1100" dirty="0" smtClean="0"/>
                        <a:t>모니터링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탐지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차단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</a:rPr>
                        <a:t>불가능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가능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VM</a:t>
                      </a: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취약점 스캔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</a:rPr>
                        <a:t>불가능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각 </a:t>
                      </a:r>
                      <a:r>
                        <a:rPr lang="en-US" altLang="ko-KR" sz="1000" dirty="0" smtClean="0"/>
                        <a:t>VM</a:t>
                      </a:r>
                      <a:r>
                        <a:rPr lang="ko-KR" altLang="en-US" sz="1000" dirty="0" smtClean="0"/>
                        <a:t>에 대한 웹</a:t>
                      </a:r>
                      <a:r>
                        <a:rPr lang="en-US" altLang="ko-KR" sz="1000" dirty="0" smtClean="0"/>
                        <a:t>, OS </a:t>
                      </a:r>
                      <a:r>
                        <a:rPr lang="ko-KR" altLang="en-US" sz="1000" dirty="0" smtClean="0"/>
                        <a:t>취약점 스캔기능 제공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4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/>
                        <a:t>가상패칭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en-US" altLang="ko-KR" sz="1100" dirty="0" smtClean="0"/>
                        <a:t>(Virtual Patching)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</a:rPr>
                        <a:t>불가능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각 </a:t>
                      </a:r>
                      <a:r>
                        <a:rPr lang="en-US" altLang="ko-KR" sz="1000" dirty="0" smtClean="0"/>
                        <a:t>VM</a:t>
                      </a:r>
                      <a:r>
                        <a:rPr lang="ko-KR" altLang="en-US" sz="1000" dirty="0" smtClean="0"/>
                        <a:t>에 대한 웹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en-US" altLang="ko-KR" sz="1000" baseline="0" dirty="0" smtClean="0"/>
                        <a:t> OS </a:t>
                      </a:r>
                      <a:r>
                        <a:rPr lang="ko-KR" altLang="en-US" sz="1000" baseline="0" dirty="0" smtClean="0"/>
                        <a:t>취약점 가상 </a:t>
                      </a:r>
                      <a:r>
                        <a:rPr lang="ko-KR" altLang="en-US" sz="1000" baseline="0" dirty="0" err="1" smtClean="0"/>
                        <a:t>패칭</a:t>
                      </a:r>
                      <a:r>
                        <a:rPr lang="ko-KR" altLang="en-US" sz="1000" baseline="0" dirty="0" smtClean="0"/>
                        <a:t> 기능 제공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7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통합관리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다수장비 통합관리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장비 및 </a:t>
                      </a:r>
                      <a:r>
                        <a:rPr lang="en-US" altLang="ko-KR" sz="1000" dirty="0" smtClean="0"/>
                        <a:t>VM</a:t>
                      </a:r>
                      <a:r>
                        <a:rPr lang="ko-KR" altLang="en-US" sz="1000" dirty="0" smtClean="0"/>
                        <a:t>통합보안관리로 서버 및 애플리케이션 </a:t>
                      </a:r>
                      <a:r>
                        <a:rPr lang="en-US" altLang="ko-KR" sz="1000" dirty="0" smtClean="0"/>
                        <a:t/>
                      </a:r>
                      <a:br>
                        <a:rPr lang="en-US" altLang="ko-KR" sz="1000" dirty="0" smtClean="0"/>
                      </a:br>
                      <a:r>
                        <a:rPr lang="ko-KR" altLang="en-US" sz="1000" dirty="0" smtClean="0"/>
                        <a:t>가시성 제공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맞춤형 룰 설정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모든 서버에 동일한 정책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서버의 용도</a:t>
                      </a:r>
                      <a:r>
                        <a:rPr lang="en-US" altLang="ko-KR" sz="1000" dirty="0" smtClean="0"/>
                        <a:t>, OS, App</a:t>
                      </a:r>
                      <a:r>
                        <a:rPr lang="ko-KR" altLang="en-US" sz="1000" dirty="0" smtClean="0"/>
                        <a:t>에 따라 맞춤형 설정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7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성능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네트워크 </a:t>
                      </a:r>
                      <a:r>
                        <a:rPr lang="ko-KR" altLang="en-US" sz="1000" dirty="0" err="1" smtClean="0"/>
                        <a:t>레이어에서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ko-KR" altLang="en-US" sz="1000" dirty="0" err="1" smtClean="0"/>
                        <a:t>트래픽</a:t>
                      </a:r>
                      <a:r>
                        <a:rPr lang="ko-KR" altLang="en-US" sz="1000" dirty="0" smtClean="0"/>
                        <a:t> 분석하여 모든 서버들에 </a:t>
                      </a:r>
                      <a:r>
                        <a:rPr lang="en-US" altLang="ko-KR" sz="1000" dirty="0" smtClean="0"/>
                        <a:t/>
                      </a:r>
                      <a:br>
                        <a:rPr lang="en-US" altLang="ko-KR" sz="1000" dirty="0" smtClean="0"/>
                      </a:br>
                      <a:r>
                        <a:rPr lang="ko-KR" altLang="en-US" sz="1000" dirty="0" smtClean="0"/>
                        <a:t>포함되는 탐지 룰 적용으로 성능이슈 발생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각 서버 </a:t>
                      </a:r>
                      <a:r>
                        <a:rPr lang="ko-KR" altLang="en-US" sz="1000" dirty="0" err="1" smtClean="0"/>
                        <a:t>레이어별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ko-KR" altLang="en-US" sz="1000" dirty="0" err="1" smtClean="0"/>
                        <a:t>트래픽을</a:t>
                      </a:r>
                      <a:r>
                        <a:rPr lang="ko-KR" altLang="en-US" sz="1000" dirty="0" smtClean="0"/>
                        <a:t> 분산분석 및 </a:t>
                      </a:r>
                      <a:r>
                        <a:rPr lang="ko-KR" altLang="en-US" sz="1000" dirty="0" err="1" smtClean="0"/>
                        <a:t>필수탐지룰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/>
                      </a:r>
                      <a:br>
                        <a:rPr lang="en-US" altLang="ko-KR" sz="1000" dirty="0" smtClean="0"/>
                      </a:br>
                      <a:r>
                        <a:rPr lang="ko-KR" altLang="en-US" sz="1000" dirty="0" smtClean="0"/>
                        <a:t>적용으로 성능 최적화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/>
                        <a:t>오탐의</a:t>
                      </a:r>
                      <a:r>
                        <a:rPr lang="ko-KR" altLang="en-US" sz="1100" dirty="0" smtClean="0"/>
                        <a:t> 영향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오탐이</a:t>
                      </a:r>
                      <a:r>
                        <a:rPr lang="ko-KR" altLang="en-US" sz="1000" dirty="0" smtClean="0"/>
                        <a:t> 발생할 경우 모든 서버들에 발생할 수 있음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오탐이</a:t>
                      </a:r>
                      <a:r>
                        <a:rPr lang="ko-KR" altLang="en-US" sz="1000" dirty="0" smtClean="0"/>
                        <a:t> 발생하더라도 적용된 서버에만 조치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장애 대처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보안기능 장애 발생시 전체 </a:t>
                      </a:r>
                      <a:r>
                        <a:rPr lang="ko-KR" altLang="en-US" sz="1000" dirty="0" err="1" smtClean="0"/>
                        <a:t>트래픽에</a:t>
                      </a:r>
                      <a:r>
                        <a:rPr lang="ko-KR" altLang="en-US" sz="1000" dirty="0" smtClean="0"/>
                        <a:t> 영향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해당 서버만 조치하여 타 서버들에 영향 없음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Auto</a:t>
                      </a:r>
                      <a:r>
                        <a:rPr lang="en-US" altLang="ko-KR" sz="1100" baseline="0" dirty="0" smtClean="0"/>
                        <a:t> Scaling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불가능 또는 수량 제한적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무제한 확장 가능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313" y="53589"/>
            <a:ext cx="66896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01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호스트 기반의 통합 보안 솔루</a:t>
            </a:r>
            <a:r>
              <a:rPr lang="ko-KR" altLang="en-US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션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호스트 기반 측면 공격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 자동 스캔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가상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패칭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기반의 통합 보안 솔루션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1061" y="44389"/>
            <a:ext cx="196560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왜 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인가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44" y="2234608"/>
            <a:ext cx="7201556" cy="162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332878" y="1838564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가상화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환경의 일반적인 문제점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20552" y="3981822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가상화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보안 문제의 해결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26372"/>
              </p:ext>
            </p:extLst>
          </p:nvPr>
        </p:nvGraphicFramePr>
        <p:xfrm>
          <a:off x="496682" y="4377867"/>
          <a:ext cx="8869569" cy="178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297"/>
                <a:gridCol w="7020272"/>
              </a:tblGrid>
              <a:tr h="2569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문제점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해결 방안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11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• AV-Storm</a:t>
                      </a: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문제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Deep Security</a:t>
                      </a:r>
                      <a:r>
                        <a:rPr lang="ko-KR" altLang="en-US" sz="1000" dirty="0" smtClean="0"/>
                        <a:t>는 가상화 환경에서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</a:rPr>
                        <a:t>에이전트리스</a:t>
                      </a:r>
                      <a:r>
                        <a:rPr lang="ko-KR" altLang="en-US" sz="1000" dirty="0" smtClean="0"/>
                        <a:t> 방식의 구성으로 원천적으로 </a:t>
                      </a:r>
                      <a:r>
                        <a:rPr lang="en-US" altLang="ko-KR" sz="1000" dirty="0" smtClean="0"/>
                        <a:t>AV-Storm</a:t>
                      </a:r>
                      <a:r>
                        <a:rPr lang="ko-KR" altLang="en-US" sz="1000" dirty="0" smtClean="0"/>
                        <a:t>을 해결할 수 있으며 또한 </a:t>
                      </a:r>
                      <a:r>
                        <a:rPr lang="en-US" altLang="ko-KR" sz="1000" dirty="0" smtClean="0"/>
                        <a:t>Agent </a:t>
                      </a:r>
                      <a:r>
                        <a:rPr lang="ko-KR" altLang="en-US" sz="1000" dirty="0" smtClean="0"/>
                        <a:t>방식에 있어서도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Virus Scan Cache</a:t>
                      </a:r>
                      <a:r>
                        <a:rPr lang="ko-KR" altLang="en-US" sz="1000" baseline="0" dirty="0" smtClean="0"/>
                        <a:t>와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Lightweight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디자인</a:t>
                      </a:r>
                      <a:r>
                        <a:rPr lang="ko-KR" altLang="en-US" sz="1000" baseline="0" dirty="0" smtClean="0"/>
                        <a:t>으로 다양한 보안 기능 제공에도 리소스 사용을 최소화 함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• OS/Application</a:t>
                      </a: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취약점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Deep</a:t>
                      </a:r>
                      <a:r>
                        <a:rPr lang="en-US" altLang="ko-KR" sz="1000" baseline="0" dirty="0" smtClean="0"/>
                        <a:t> Security</a:t>
                      </a:r>
                      <a:r>
                        <a:rPr lang="ko-KR" altLang="en-US" sz="1000" baseline="0" dirty="0" smtClean="0"/>
                        <a:t>의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DPI(IDS/IPS, WAP)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smtClean="0"/>
                        <a:t>기능으로 시스템에 영향 없이</a:t>
                      </a:r>
                      <a:r>
                        <a:rPr lang="en-US" altLang="ko-KR" sz="1000" baseline="0" dirty="0" smtClean="0"/>
                        <a:t>(</a:t>
                      </a:r>
                      <a:r>
                        <a:rPr lang="ko-KR" altLang="en-US" sz="1000" baseline="0" dirty="0" smtClean="0"/>
                        <a:t>보안패치</a:t>
                      </a:r>
                      <a:r>
                        <a:rPr lang="en-US" altLang="ko-KR" sz="1000" baseline="0" dirty="0" smtClean="0"/>
                        <a:t>, </a:t>
                      </a:r>
                      <a:r>
                        <a:rPr lang="ko-KR" altLang="en-US" sz="1000" baseline="0" dirty="0" err="1" smtClean="0"/>
                        <a:t>재부팅</a:t>
                      </a:r>
                      <a:r>
                        <a:rPr lang="en-US" altLang="ko-KR" sz="1000" baseline="0" dirty="0" smtClean="0"/>
                        <a:t>, </a:t>
                      </a:r>
                      <a:r>
                        <a:rPr lang="ko-KR" altLang="en-US" sz="1000" baseline="0" dirty="0" smtClean="0"/>
                        <a:t>시스템 리소스</a:t>
                      </a:r>
                      <a:r>
                        <a:rPr lang="en-US" altLang="ko-KR" sz="1000" baseline="0" dirty="0" smtClean="0"/>
                        <a:t>) Zero-day / Exploit </a:t>
                      </a:r>
                      <a:r>
                        <a:rPr lang="ko-KR" altLang="en-US" sz="1000" baseline="0" dirty="0" smtClean="0"/>
                        <a:t>공격에 대한 방어가 가능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• </a:t>
                      </a:r>
                      <a:r>
                        <a:rPr lang="ko-KR" altLang="en-US" sz="1100" dirty="0" smtClean="0"/>
                        <a:t>관리의 복잡성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에이전트리스</a:t>
                      </a:r>
                      <a:r>
                        <a:rPr lang="ko-KR" altLang="en-US" sz="1000" dirty="0" smtClean="0"/>
                        <a:t> 방식</a:t>
                      </a:r>
                      <a:r>
                        <a:rPr lang="en-US" altLang="ko-KR" sz="1000" dirty="0" smtClean="0"/>
                        <a:t>(Agent </a:t>
                      </a:r>
                      <a:r>
                        <a:rPr lang="ko-KR" altLang="en-US" sz="1000" dirty="0" err="1" smtClean="0"/>
                        <a:t>미설치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으로 각 호스트에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Virtual Appliance(DSVA)</a:t>
                      </a:r>
                      <a:r>
                        <a:rPr lang="ko-KR" altLang="en-US" sz="1000" dirty="0" smtClean="0"/>
                        <a:t>를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ko-KR" altLang="en-US" sz="1000" dirty="0" smtClean="0"/>
                        <a:t>통한 모든 </a:t>
                      </a:r>
                      <a:r>
                        <a:rPr lang="en-US" altLang="ko-KR" sz="1000" dirty="0" smtClean="0"/>
                        <a:t>Virtual Machine</a:t>
                      </a:r>
                      <a:r>
                        <a:rPr lang="ko-KR" altLang="en-US" sz="1000" dirty="0" smtClean="0"/>
                        <a:t>을 보호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/>
                        <a:t>• VM</a:t>
                      </a:r>
                      <a:r>
                        <a:rPr lang="ko-KR" altLang="en-US" sz="1100" dirty="0" smtClean="0"/>
                        <a:t>간 </a:t>
                      </a:r>
                      <a:r>
                        <a:rPr lang="ko-KR" altLang="en-US" sz="1100" dirty="0" err="1" smtClean="0"/>
                        <a:t>공격시</a:t>
                      </a:r>
                      <a:r>
                        <a:rPr lang="ko-KR" altLang="en-US" sz="1100" dirty="0" smtClean="0"/>
                        <a:t> 무방비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기존 </a:t>
                      </a:r>
                      <a:r>
                        <a:rPr lang="ko-KR" altLang="en-US" sz="1000" dirty="0" err="1" smtClean="0"/>
                        <a:t>네트워그</a:t>
                      </a:r>
                      <a:r>
                        <a:rPr lang="ko-KR" altLang="en-US" sz="1000" dirty="0" smtClean="0"/>
                        <a:t> 레벨에서 </a:t>
                      </a:r>
                      <a:r>
                        <a:rPr lang="en-US" altLang="ko-KR" sz="1000" dirty="0" smtClean="0"/>
                        <a:t>IPS/IDS, WAF</a:t>
                      </a:r>
                      <a:r>
                        <a:rPr lang="ko-KR" altLang="en-US" sz="1000" dirty="0" smtClean="0"/>
                        <a:t>로는 </a:t>
                      </a:r>
                      <a:r>
                        <a:rPr lang="ko-KR" altLang="en-US" sz="1000" dirty="0" err="1" smtClean="0"/>
                        <a:t>가상환경내에서의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VM</a:t>
                      </a:r>
                      <a:r>
                        <a:rPr lang="ko-KR" altLang="en-US" sz="1000" dirty="0" smtClean="0"/>
                        <a:t>간 악성코드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통신 탐지가 불가함으로 </a:t>
                      </a:r>
                      <a:r>
                        <a:rPr lang="en-US" altLang="ko-KR" sz="1000" dirty="0" smtClean="0"/>
                        <a:t>Deep Security</a:t>
                      </a:r>
                      <a:r>
                        <a:rPr lang="ko-KR" altLang="en-US" sz="1000" dirty="0" smtClean="0"/>
                        <a:t>가 제공하는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Host-base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IPS/IDS, WAF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로 가상환경 내의 네트워크 모니터링 </a:t>
                      </a:r>
                      <a:r>
                        <a:rPr lang="ko-KR" altLang="en-US" sz="1000" dirty="0" smtClean="0"/>
                        <a:t>필요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920381" y="1196754"/>
            <a:ext cx="6064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solidFill>
                  <a:prstClr val="black"/>
                </a:solidFill>
              </a:rPr>
              <a:t>가상화 서버</a:t>
            </a:r>
            <a:r>
              <a:rPr lang="en-US" altLang="ko-KR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</a:rPr>
              <a:t>및 </a:t>
            </a:r>
            <a:r>
              <a:rPr lang="en-US" altLang="ko-KR" sz="2400" dirty="0" smtClean="0">
                <a:solidFill>
                  <a:prstClr val="black"/>
                </a:solidFill>
              </a:rPr>
              <a:t>VDI </a:t>
            </a:r>
            <a:r>
              <a:rPr lang="ko-KR" altLang="en-US" sz="2400" dirty="0" smtClean="0">
                <a:solidFill>
                  <a:prstClr val="black"/>
                </a:solidFill>
              </a:rPr>
              <a:t>환경 </a:t>
            </a:r>
            <a:r>
              <a:rPr lang="ko-KR" altLang="en-US" sz="2400" dirty="0">
                <a:solidFill>
                  <a:prstClr val="black"/>
                </a:solidFill>
              </a:rPr>
              <a:t>효율적 운영 가능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313" y="53589"/>
            <a:ext cx="49792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02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가상화 자원 통합 보안 솔루</a:t>
            </a:r>
            <a:r>
              <a:rPr lang="ko-KR" altLang="en-US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션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VDI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및 가상화 서버 보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안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환경의 효율적 관리 기능 제공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1061" y="44389"/>
            <a:ext cx="196560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왜 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인가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 rot="5400000">
            <a:off x="-2053782" y="6726858"/>
            <a:ext cx="212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" y="0"/>
            <a:ext cx="3296816" cy="2276872"/>
          </a:xfrm>
          <a:prstGeom prst="line">
            <a:avLst/>
          </a:prstGeom>
          <a:ln w="1270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6F3F9C-F8E2-4510-AA84-1EBB8AD6980A}"/>
              </a:ext>
            </a:extLst>
          </p:cNvPr>
          <p:cNvSpPr/>
          <p:nvPr/>
        </p:nvSpPr>
        <p:spPr>
          <a:xfrm>
            <a:off x="2763986" y="2780928"/>
            <a:ext cx="4418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smtClean="0">
                <a:solidFill>
                  <a:srgbClr val="4D4D4D"/>
                </a:solidFill>
                <a:latin typeface="+mn-ea"/>
              </a:rPr>
              <a:t>Ⅰ.</a:t>
            </a:r>
            <a:r>
              <a:rPr lang="ko-KR" altLang="en-US" sz="3200" b="1" smtClean="0">
                <a:solidFill>
                  <a:srgbClr val="71BF44"/>
                </a:solidFill>
                <a:latin typeface="+mn-ea"/>
              </a:rPr>
              <a:t> </a:t>
            </a:r>
            <a:r>
              <a:rPr lang="ko-KR" altLang="en-US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서버 보안의 필요성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98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313" y="53589"/>
            <a:ext cx="5703806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03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랜섬웨어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차단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알려지지 않은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랜섬웨어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공격에 최적화된 통합 서버 보안 솔루션 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1959672" y="2706998"/>
            <a:ext cx="187220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959672" y="3742342"/>
            <a:ext cx="187220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959672" y="4796602"/>
            <a:ext cx="187220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959672" y="5773108"/>
            <a:ext cx="187220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987104" y="2692134"/>
            <a:ext cx="0" cy="3098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/>
          <p:cNvGrpSpPr/>
          <p:nvPr/>
        </p:nvGrpSpPr>
        <p:grpSpPr>
          <a:xfrm>
            <a:off x="3945072" y="3212976"/>
            <a:ext cx="810516" cy="836960"/>
            <a:chOff x="4425827" y="3611760"/>
            <a:chExt cx="810516" cy="83696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827" y="3611760"/>
              <a:ext cx="415972" cy="51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385" y="3775842"/>
              <a:ext cx="415972" cy="51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371" y="3928755"/>
              <a:ext cx="415972" cy="51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6" name="직선 연결선 35"/>
          <p:cNvCxnSpPr/>
          <p:nvPr/>
        </p:nvCxnSpPr>
        <p:spPr>
          <a:xfrm flipH="1">
            <a:off x="1555055" y="4241418"/>
            <a:ext cx="43204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82" y="2313448"/>
            <a:ext cx="640275" cy="5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타원 45"/>
          <p:cNvSpPr/>
          <p:nvPr/>
        </p:nvSpPr>
        <p:spPr>
          <a:xfrm>
            <a:off x="603675" y="3792543"/>
            <a:ext cx="801480" cy="801480"/>
          </a:xfrm>
          <a:prstGeom prst="ellipse">
            <a:avLst/>
          </a:prstGeom>
          <a:solidFill>
            <a:srgbClr val="EA002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1" y="3933084"/>
            <a:ext cx="546156" cy="438876"/>
          </a:xfrm>
          <a:prstGeom prst="rect">
            <a:avLst/>
          </a:prstGeom>
          <a:solidFill>
            <a:srgbClr val="EA002C"/>
          </a:solidFill>
        </p:spPr>
      </p:pic>
      <p:grpSp>
        <p:nvGrpSpPr>
          <p:cNvPr id="43" name="그룹 42"/>
          <p:cNvGrpSpPr/>
          <p:nvPr/>
        </p:nvGrpSpPr>
        <p:grpSpPr>
          <a:xfrm>
            <a:off x="3903845" y="4255728"/>
            <a:ext cx="872418" cy="878626"/>
            <a:chOff x="4383744" y="2929486"/>
            <a:chExt cx="872418" cy="878626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487" y="2929486"/>
              <a:ext cx="362942" cy="440517"/>
            </a:xfrm>
            <a:prstGeom prst="rect">
              <a:avLst/>
            </a:prstGeom>
          </p:spPr>
        </p:pic>
        <p:grpSp>
          <p:nvGrpSpPr>
            <p:cNvPr id="40" name="그룹 39"/>
            <p:cNvGrpSpPr/>
            <p:nvPr/>
          </p:nvGrpSpPr>
          <p:grpSpPr>
            <a:xfrm>
              <a:off x="4383744" y="3112789"/>
              <a:ext cx="872418" cy="695323"/>
              <a:chOff x="5520751" y="2604991"/>
              <a:chExt cx="950322" cy="793169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5520751" y="2604991"/>
                <a:ext cx="950322" cy="783741"/>
                <a:chOff x="7630601" y="1174761"/>
                <a:chExt cx="950322" cy="783741"/>
              </a:xfrm>
            </p:grpSpPr>
            <p:pic>
              <p:nvPicPr>
                <p:cNvPr id="4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737" t="4534" r="55915" b="62135"/>
                <a:stretch/>
              </p:blipFill>
              <p:spPr bwMode="auto">
                <a:xfrm>
                  <a:off x="8166856" y="1174761"/>
                  <a:ext cx="414067" cy="5331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0601" y="1474847"/>
                  <a:ext cx="278968" cy="4836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51" name="직선 화살표 연결선 50"/>
                <p:cNvCxnSpPr>
                  <a:stCxn id="50" idx="3"/>
                  <a:endCxn id="49" idx="1"/>
                </p:cNvCxnSpPr>
                <p:nvPr/>
              </p:nvCxnSpPr>
              <p:spPr>
                <a:xfrm flipV="1">
                  <a:off x="7909569" y="1441359"/>
                  <a:ext cx="257287" cy="27531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2" name="Picture 5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2" t="50000" b="9601"/>
              <a:stretch/>
            </p:blipFill>
            <p:spPr bwMode="auto">
              <a:xfrm>
                <a:off x="5857685" y="3130020"/>
                <a:ext cx="298841" cy="268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7" name="직사각형 36"/>
          <p:cNvSpPr/>
          <p:nvPr/>
        </p:nvSpPr>
        <p:spPr>
          <a:xfrm>
            <a:off x="6387288" y="4501974"/>
            <a:ext cx="2964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랜섬웨어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악성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C&amp;C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통신 차단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6372290" y="2286494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패턴 및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머신러닝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기반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랜섬웨어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실행파일 차단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삭제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60" y="5545860"/>
            <a:ext cx="942791" cy="4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직사각형 65"/>
          <p:cNvSpPr/>
          <p:nvPr/>
        </p:nvSpPr>
        <p:spPr>
          <a:xfrm>
            <a:off x="6381138" y="3419312"/>
            <a:ext cx="2863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랜섬웨어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악성행위 기반 차단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433183" y="5420411"/>
            <a:ext cx="2491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IOC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정보 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Threat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Intelegence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공유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 flipH="1">
            <a:off x="4911132" y="2692134"/>
            <a:ext cx="47007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 flipH="1">
            <a:off x="4894793" y="4744559"/>
            <a:ext cx="47007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 flipH="1">
            <a:off x="4898130" y="3649997"/>
            <a:ext cx="47007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flipH="1">
            <a:off x="4921682" y="5769613"/>
            <a:ext cx="47007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2270961" y="1196754"/>
            <a:ext cx="534633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ko-KR" altLang="en-US" sz="2400" dirty="0" err="1">
                <a:solidFill>
                  <a:prstClr val="black"/>
                </a:solidFill>
              </a:rPr>
              <a:t>랜섬웨어</a:t>
            </a:r>
            <a:r>
              <a:rPr lang="ko-KR" altLang="en-US" sz="2400" dirty="0">
                <a:solidFill>
                  <a:prstClr val="black"/>
                </a:solidFill>
              </a:rPr>
              <a:t> 공격 맞춤형 사전 방역 기능</a:t>
            </a:r>
          </a:p>
        </p:txBody>
      </p:sp>
      <p:pic>
        <p:nvPicPr>
          <p:cNvPr id="55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5661226" y="2512134"/>
            <a:ext cx="3625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5654375" y="4564559"/>
            <a:ext cx="3625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5648225" y="3457040"/>
            <a:ext cx="3625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5661225" y="5587840"/>
            <a:ext cx="3625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921061" y="44389"/>
            <a:ext cx="196560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왜 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인가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528900"/>
            <a:ext cx="4752144" cy="30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565069" y="2465842"/>
            <a:ext cx="395364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400" b="1" dirty="0">
                <a:solidFill>
                  <a:srgbClr val="C00000"/>
                </a:solidFill>
              </a:rPr>
              <a:t>•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기존 네트워크 운용 부담 경감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r>
              <a:rPr lang="en-US" altLang="ko-KR" sz="1200" dirty="0" smtClean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네트워크 스위치에 의한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엑세스</a:t>
            </a:r>
            <a:r>
              <a:rPr lang="ko-KR" altLang="en-US" sz="1200" dirty="0" smtClean="0">
                <a:solidFill>
                  <a:prstClr val="black"/>
                </a:solidFill>
              </a:rPr>
              <a:t> 제어는 불필요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r>
              <a:rPr lang="en-US" altLang="ko-KR" sz="1200" dirty="0" smtClean="0">
                <a:solidFill>
                  <a:prstClr val="black"/>
                </a:solidFill>
              </a:rPr>
              <a:t>  </a:t>
            </a:r>
            <a:r>
              <a:rPr lang="en-US" altLang="ko-KR" sz="1200" dirty="0">
                <a:solidFill>
                  <a:prstClr val="black"/>
                </a:solidFill>
              </a:rPr>
              <a:t>• </a:t>
            </a:r>
            <a:r>
              <a:rPr lang="ko-KR" altLang="en-US" sz="1200" dirty="0" smtClean="0">
                <a:solidFill>
                  <a:prstClr val="black"/>
                </a:solidFill>
              </a:rPr>
              <a:t>물리적 네트워크의 추가</a:t>
            </a:r>
            <a:r>
              <a:rPr lang="en-US" altLang="ko-KR" sz="1200" dirty="0" smtClean="0">
                <a:solidFill>
                  <a:prstClr val="black"/>
                </a:solidFill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</a:rPr>
              <a:t>변경에 영향을 받지 않음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1400" b="1" dirty="0">
                <a:solidFill>
                  <a:srgbClr val="C00000"/>
                </a:solidFill>
              </a:rPr>
              <a:t>•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마이크로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세그멘테이션</a:t>
            </a:r>
            <a:endParaRPr lang="en-US" altLang="ko-KR" sz="1400" b="1" dirty="0">
              <a:solidFill>
                <a:srgbClr val="C00000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네트워크 세그먼트 및 보안 세그먼트를 분리</a:t>
            </a:r>
            <a:endParaRPr lang="en-US" altLang="ko-KR" sz="1200" dirty="0">
              <a:solidFill>
                <a:prstClr val="black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가상머신</a:t>
            </a:r>
            <a:r>
              <a:rPr lang="ko-KR" altLang="en-US" sz="1200" dirty="0" smtClean="0">
                <a:solidFill>
                  <a:prstClr val="black"/>
                </a:solidFill>
              </a:rPr>
              <a:t> 마다 네트워크 방화벽을 구현하여 </a:t>
            </a:r>
            <a:r>
              <a:rPr lang="en-US" altLang="ko-KR" sz="1200" dirty="0" smtClean="0">
                <a:solidFill>
                  <a:prstClr val="black"/>
                </a:solidFill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dirty="0" smtClean="0">
                <a:solidFill>
                  <a:prstClr val="black"/>
                </a:solidFill>
              </a:rPr>
              <a:t>보안 세그먼트 최소화</a:t>
            </a:r>
            <a:endParaRPr lang="en-US" altLang="ko-KR" sz="1200" dirty="0">
              <a:solidFill>
                <a:prstClr val="black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필요없는</a:t>
            </a:r>
            <a:r>
              <a:rPr lang="ko-KR" altLang="en-US" sz="1200" dirty="0" smtClean="0">
                <a:solidFill>
                  <a:prstClr val="black"/>
                </a:solidFill>
              </a:rPr>
              <a:t> 경로를 모두 차단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 • </a:t>
            </a:r>
            <a:r>
              <a:rPr lang="ko-KR" altLang="en-US" sz="1200" dirty="0" smtClean="0">
                <a:solidFill>
                  <a:prstClr val="black"/>
                </a:solidFill>
              </a:rPr>
              <a:t>가상 머신 레벨에서의 보안 위반을 추적</a:t>
            </a:r>
            <a:endParaRPr lang="en-US" altLang="ko-KR" sz="1200" dirty="0">
              <a:solidFill>
                <a:prstClr val="black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 • </a:t>
            </a:r>
            <a:r>
              <a:rPr lang="ko-KR" altLang="en-US" sz="1200" dirty="0" smtClean="0">
                <a:solidFill>
                  <a:prstClr val="black"/>
                </a:solidFill>
              </a:rPr>
              <a:t>동적 보안 관리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endParaRPr lang="en-US" altLang="ko-KR" sz="12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1400" b="1" dirty="0">
                <a:solidFill>
                  <a:srgbClr val="C00000"/>
                </a:solidFill>
              </a:rPr>
              <a:t>•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차단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/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격리에 의한 자동 검역 기반 보안</a:t>
            </a:r>
            <a:endParaRPr lang="en-US" altLang="ko-KR" sz="1400" b="1" dirty="0">
              <a:solidFill>
                <a:srgbClr val="C00000"/>
              </a:solidFill>
            </a:endParaRPr>
          </a:p>
          <a:p>
            <a:r>
              <a:rPr lang="en-US" altLang="ko-KR" sz="1200" dirty="0">
                <a:solidFill>
                  <a:prstClr val="black"/>
                </a:solidFill>
              </a:rPr>
              <a:t>  • </a:t>
            </a:r>
            <a:r>
              <a:rPr lang="ko-KR" altLang="en-US" sz="1200" dirty="0" smtClean="0">
                <a:solidFill>
                  <a:prstClr val="black"/>
                </a:solidFill>
              </a:rPr>
              <a:t>악성 코드</a:t>
            </a:r>
            <a:r>
              <a:rPr lang="en-US" altLang="ko-KR" sz="1200" dirty="0" smtClean="0">
                <a:solidFill>
                  <a:prstClr val="black"/>
                </a:solidFill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</a:rPr>
              <a:t>바이러스를 감지하고 즉시 기존 </a:t>
            </a:r>
            <a:r>
              <a:rPr lang="en-US" altLang="ko-KR" sz="1200" dirty="0" smtClean="0">
                <a:solidFill>
                  <a:prstClr val="black"/>
                </a:solidFill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    </a:t>
            </a:r>
            <a:r>
              <a:rPr lang="ko-KR" altLang="en-US" sz="1200" dirty="0" smtClean="0">
                <a:solidFill>
                  <a:prstClr val="black"/>
                </a:solidFill>
              </a:rPr>
              <a:t>네트워크에서 자동 격리하여 보안 수준 증가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13" y="53589"/>
            <a:ext cx="5129096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04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Vmware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구성요소들에 대한 포괄적 보안기능 제공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</a:t>
            </a:r>
            <a:r>
              <a:rPr lang="ko-KR" altLang="en-US" sz="1400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VDI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및 </a:t>
            </a:r>
            <a:r>
              <a:rPr lang="en-US" altLang="ko-KR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Vmware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환경의 효율적 관리 기능 제공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270961" y="1196754"/>
            <a:ext cx="534633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ko-KR" altLang="en-US" sz="2400" dirty="0" err="1">
                <a:solidFill>
                  <a:prstClr val="black"/>
                </a:solidFill>
              </a:rPr>
              <a:t>하이브리드</a:t>
            </a:r>
            <a:r>
              <a:rPr lang="ko-KR" altLang="en-US" sz="2400" dirty="0">
                <a:solidFill>
                  <a:prstClr val="black"/>
                </a:solidFill>
              </a:rPr>
              <a:t> </a:t>
            </a:r>
            <a:r>
              <a:rPr lang="ko-KR" altLang="en-US" sz="2400" dirty="0" err="1">
                <a:solidFill>
                  <a:prstClr val="black"/>
                </a:solidFill>
              </a:rPr>
              <a:t>클라우드</a:t>
            </a:r>
            <a:r>
              <a:rPr lang="ko-KR" altLang="en-US" sz="2400" dirty="0">
                <a:solidFill>
                  <a:prstClr val="black"/>
                </a:solidFill>
              </a:rPr>
              <a:t> 구성요소들에 포괄적 보안 </a:t>
            </a:r>
            <a:r>
              <a:rPr lang="ko-KR" altLang="en-US" sz="2400" dirty="0" smtClean="0">
                <a:solidFill>
                  <a:prstClr val="black"/>
                </a:solidFill>
              </a:rPr>
              <a:t>제공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1061" y="44389"/>
            <a:ext cx="196560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왜 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인가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모서리가 둥근 직사각형 84"/>
          <p:cNvSpPr/>
          <p:nvPr/>
        </p:nvSpPr>
        <p:spPr>
          <a:xfrm>
            <a:off x="3130036" y="4181106"/>
            <a:ext cx="1534932" cy="21282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259399" y="4193765"/>
            <a:ext cx="1619141" cy="2115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313" y="53589"/>
            <a:ext cx="66896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05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고객사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적용 사례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호스트 기반 측면 공격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 자동 스캔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가상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패칭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기반의 통합 보안 솔루션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8544" y="2132856"/>
            <a:ext cx="936104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56656" y="2132856"/>
            <a:ext cx="3168352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33816" y="2132856"/>
            <a:ext cx="93610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341929" y="2132856"/>
            <a:ext cx="264352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33816" y="2852936"/>
            <a:ext cx="93610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33816" y="4077072"/>
            <a:ext cx="936104" cy="2232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69513" y="2852936"/>
            <a:ext cx="2615935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69513" y="4077072"/>
            <a:ext cx="2615935" cy="22322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31283" y="216479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배경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886373" y="2181346"/>
            <a:ext cx="271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prstClr val="white"/>
                </a:solidFill>
              </a:rPr>
              <a:t> </a:t>
            </a:r>
            <a:r>
              <a:rPr lang="ko-KR" altLang="en-US" sz="1400" dirty="0" smtClean="0">
                <a:solidFill>
                  <a:prstClr val="white"/>
                </a:solidFill>
              </a:rPr>
              <a:t>  서버 보안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컴플라이언스</a:t>
            </a:r>
            <a:r>
              <a:rPr lang="ko-KR" altLang="en-US" sz="1400" dirty="0" smtClean="0">
                <a:solidFill>
                  <a:prstClr val="white"/>
                </a:solidFill>
              </a:rPr>
              <a:t> 준수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69513" y="2164796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총 </a:t>
            </a:r>
            <a:r>
              <a:rPr lang="en-US" altLang="ko-KR" sz="1400" dirty="0" smtClean="0">
                <a:solidFill>
                  <a:prstClr val="white"/>
                </a:solidFill>
              </a:rPr>
              <a:t>500 </a:t>
            </a:r>
            <a:r>
              <a:rPr lang="ko-KR" altLang="en-US" sz="1400" dirty="0" smtClean="0">
                <a:solidFill>
                  <a:prstClr val="white"/>
                </a:solidFill>
              </a:rPr>
              <a:t>대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494730" y="218229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수량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29999" y="3126903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서버 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타입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58237" y="3091506"/>
            <a:ext cx="13420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</a:rPr>
              <a:t>Ubuntu Linux</a:t>
            </a:r>
            <a:r>
              <a:rPr lang="ko-KR" altLang="en-US" sz="1400" dirty="0" smtClean="0">
                <a:solidFill>
                  <a:prstClr val="white"/>
                </a:solidFill>
              </a:rPr>
              <a:t> 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en-US" altLang="ko-KR" sz="1400" dirty="0" err="1" smtClean="0">
                <a:solidFill>
                  <a:prstClr val="white"/>
                </a:solidFill>
              </a:rPr>
              <a:t>Redhat</a:t>
            </a:r>
            <a:r>
              <a:rPr lang="en-US" altLang="ko-KR" sz="1400" dirty="0" smtClean="0">
                <a:solidFill>
                  <a:prstClr val="white"/>
                </a:solidFill>
              </a:rPr>
              <a:t> Linux</a:t>
            </a:r>
          </a:p>
          <a:p>
            <a:r>
              <a:rPr lang="en-US" altLang="ko-KR" sz="1400" dirty="0" smtClean="0">
                <a:solidFill>
                  <a:prstClr val="white"/>
                </a:solidFill>
              </a:rPr>
              <a:t>Win </a:t>
            </a:r>
            <a:r>
              <a:rPr lang="en-US" altLang="ko-KR" sz="1400" dirty="0" err="1" smtClean="0">
                <a:solidFill>
                  <a:prstClr val="white"/>
                </a:solidFill>
              </a:rPr>
              <a:t>Nt</a:t>
            </a:r>
            <a:r>
              <a:rPr lang="en-US" altLang="ko-KR" sz="1400" dirty="0" smtClean="0">
                <a:solidFill>
                  <a:prstClr val="white"/>
                </a:solidFill>
              </a:rPr>
              <a:t> </a:t>
            </a:r>
            <a:r>
              <a:rPr lang="en-US" altLang="ko-KR" sz="1400" dirty="0" err="1" smtClean="0">
                <a:solidFill>
                  <a:prstClr val="white"/>
                </a:solidFill>
              </a:rPr>
              <a:t>Svr</a:t>
            </a:r>
            <a:endParaRPr lang="en-US" altLang="ko-KR" sz="1400" dirty="0" smtClean="0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468753" y="4851510"/>
            <a:ext cx="23871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white"/>
                </a:solidFill>
              </a:rPr>
              <a:t>안티멀웨어</a:t>
            </a:r>
            <a:r>
              <a:rPr lang="ko-KR" altLang="en-US" sz="1400" dirty="0" smtClean="0">
                <a:solidFill>
                  <a:prstClr val="white"/>
                </a:solidFill>
              </a:rPr>
              <a:t> </a:t>
            </a:r>
            <a:r>
              <a:rPr lang="en-US" altLang="ko-KR" sz="1400" dirty="0" smtClean="0">
                <a:solidFill>
                  <a:prstClr val="white"/>
                </a:solidFill>
              </a:rPr>
              <a:t>: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리눅스</a:t>
            </a:r>
            <a:r>
              <a:rPr lang="ko-KR" altLang="en-US" sz="1400" dirty="0" smtClean="0">
                <a:solidFill>
                  <a:prstClr val="white"/>
                </a:solidFill>
              </a:rPr>
              <a:t> 서버용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윈도우 서버용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실시간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멀웨어</a:t>
            </a:r>
            <a:r>
              <a:rPr lang="ko-KR" altLang="en-US" sz="1400" dirty="0" smtClean="0">
                <a:solidFill>
                  <a:prstClr val="white"/>
                </a:solidFill>
              </a:rPr>
              <a:t> 검사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98740" y="49315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보안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기능</a:t>
            </a:r>
            <a:endParaRPr lang="en-US" altLang="ko-KR" sz="1400" dirty="0" smtClean="0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86359" y="2841465"/>
            <a:ext cx="2689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black"/>
                </a:solidFill>
              </a:rPr>
              <a:t>Deep security </a:t>
            </a:r>
            <a:r>
              <a:rPr lang="ko-KR" altLang="en-US" sz="1600" b="1" dirty="0" smtClean="0">
                <a:solidFill>
                  <a:prstClr val="black"/>
                </a:solidFill>
              </a:rPr>
              <a:t>적용 구성도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0" y="5160293"/>
            <a:ext cx="352775" cy="64497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09" y="5152606"/>
            <a:ext cx="352775" cy="644973"/>
          </a:xfrm>
          <a:prstGeom prst="rect">
            <a:avLst/>
          </a:prstGeom>
        </p:spPr>
      </p:pic>
      <p:cxnSp>
        <p:nvCxnSpPr>
          <p:cNvPr id="52" name="직선 연결선 51"/>
          <p:cNvCxnSpPr>
            <a:endCxn id="43" idx="0"/>
          </p:cNvCxnSpPr>
          <p:nvPr/>
        </p:nvCxnSpPr>
        <p:spPr>
          <a:xfrm>
            <a:off x="1792334" y="4833117"/>
            <a:ext cx="163" cy="30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1805942" y="4831060"/>
            <a:ext cx="2377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183710" y="4833535"/>
            <a:ext cx="0" cy="33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3600488" y="4832016"/>
            <a:ext cx="163" cy="33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2346000" y="4817599"/>
            <a:ext cx="163" cy="33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2090076" y="4493151"/>
            <a:ext cx="892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 flipV="1">
            <a:off x="2982436" y="3613801"/>
            <a:ext cx="12390" cy="87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2994825" y="3613801"/>
            <a:ext cx="429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그림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45" y="3429000"/>
            <a:ext cx="714650" cy="479227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3502876" y="3844734"/>
            <a:ext cx="893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black"/>
                </a:solidFill>
              </a:rPr>
              <a:t>Update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00" y="4770440"/>
            <a:ext cx="628870" cy="182728"/>
          </a:xfrm>
          <a:prstGeom prst="rect">
            <a:avLst/>
          </a:prstGeom>
        </p:spPr>
      </p:pic>
      <p:sp>
        <p:nvSpPr>
          <p:cNvPr id="80" name="직사각형 79"/>
          <p:cNvSpPr/>
          <p:nvPr/>
        </p:nvSpPr>
        <p:spPr>
          <a:xfrm>
            <a:off x="1287552" y="3716637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 smtClean="0">
                <a:solidFill>
                  <a:prstClr val="black"/>
                </a:solidFill>
              </a:rPr>
              <a:t>데이터센터 적용 구성</a:t>
            </a:r>
            <a:endParaRPr lang="ko-KR" altLang="en-US" sz="1100" b="1" dirty="0">
              <a:solidFill>
                <a:prstClr val="black"/>
              </a:solidFill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1562155" y="4307624"/>
            <a:ext cx="1013626" cy="398470"/>
          </a:xfrm>
          <a:prstGeom prst="round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1583925" y="4293096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solidFill>
                  <a:prstClr val="white"/>
                </a:solidFill>
              </a:rPr>
              <a:t>Deep Security</a:t>
            </a:r>
          </a:p>
          <a:p>
            <a:r>
              <a:rPr lang="en-US" altLang="ko-KR" sz="1000" b="1" dirty="0" smtClean="0">
                <a:solidFill>
                  <a:prstClr val="white"/>
                </a:solidFill>
              </a:rPr>
              <a:t>Manager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832719" y="5868094"/>
            <a:ext cx="5132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prstClr val="black"/>
                </a:solidFill>
              </a:rPr>
              <a:t>DMZ</a:t>
            </a:r>
            <a:endParaRPr lang="ko-KR" altLang="en-US" sz="1100" b="1" dirty="0">
              <a:solidFill>
                <a:prstClr val="black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630694" y="5868094"/>
            <a:ext cx="7040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prstClr val="black"/>
                </a:solidFill>
              </a:rPr>
              <a:t>Internal</a:t>
            </a:r>
            <a:endParaRPr lang="ko-KR" altLang="en-US" sz="1100" b="1" dirty="0">
              <a:solidFill>
                <a:prstClr val="black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96360" y="1196755"/>
            <a:ext cx="5384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prstClr val="black"/>
                </a:solidFill>
              </a:rPr>
              <a:t>리눅스</a:t>
            </a:r>
            <a:r>
              <a:rPr lang="ko-KR" altLang="en-US" sz="2400" dirty="0" smtClean="0">
                <a:solidFill>
                  <a:prstClr val="black"/>
                </a:solidFill>
              </a:rPr>
              <a:t> 서버 보안 적용 사례 </a:t>
            </a:r>
            <a:r>
              <a:rPr lang="en-US" altLang="ko-KR" sz="2400" dirty="0" smtClean="0">
                <a:solidFill>
                  <a:prstClr val="black"/>
                </a:solidFill>
              </a:rPr>
              <a:t>#1 (</a:t>
            </a:r>
            <a:r>
              <a:rPr lang="ko-KR" altLang="en-US" sz="2400" dirty="0" smtClean="0">
                <a:solidFill>
                  <a:prstClr val="black"/>
                </a:solidFill>
              </a:rPr>
              <a:t>금융</a:t>
            </a:r>
            <a:r>
              <a:rPr lang="en-US" altLang="ko-KR" sz="2400" dirty="0" smtClean="0">
                <a:solidFill>
                  <a:prstClr val="black"/>
                </a:solidFill>
              </a:rPr>
              <a:t>)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pic>
        <p:nvPicPr>
          <p:cNvPr id="57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1697828" y="5560428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2291907" y="5574267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43" y="5168238"/>
            <a:ext cx="352775" cy="644973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22" y="5160551"/>
            <a:ext cx="352775" cy="644973"/>
          </a:xfrm>
          <a:prstGeom prst="rect">
            <a:avLst/>
          </a:prstGeom>
        </p:spPr>
      </p:pic>
      <p:pic>
        <p:nvPicPr>
          <p:cNvPr id="63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3512641" y="5568373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4106720" y="5582212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921061" y="44389"/>
            <a:ext cx="196560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왜 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인가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모서리가 둥근 직사각형 84"/>
          <p:cNvSpPr/>
          <p:nvPr/>
        </p:nvSpPr>
        <p:spPr>
          <a:xfrm>
            <a:off x="3130036" y="4181106"/>
            <a:ext cx="1534932" cy="21282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259399" y="4193765"/>
            <a:ext cx="1619141" cy="2115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96358" y="1196755"/>
            <a:ext cx="5692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prstClr val="black"/>
                </a:solidFill>
              </a:rPr>
              <a:t>리눅스</a:t>
            </a:r>
            <a:r>
              <a:rPr lang="ko-KR" altLang="en-US" sz="2400" dirty="0" smtClean="0">
                <a:solidFill>
                  <a:prstClr val="black"/>
                </a:solidFill>
              </a:rPr>
              <a:t> 서버 보안 적용 사례 </a:t>
            </a:r>
            <a:r>
              <a:rPr lang="en-US" altLang="ko-KR" sz="2400" dirty="0" smtClean="0">
                <a:solidFill>
                  <a:prstClr val="black"/>
                </a:solidFill>
              </a:rPr>
              <a:t>#2 (</a:t>
            </a:r>
            <a:r>
              <a:rPr lang="ko-KR" altLang="en-US" sz="2400" dirty="0" smtClean="0">
                <a:solidFill>
                  <a:prstClr val="black"/>
                </a:solidFill>
              </a:rPr>
              <a:t>서비스</a:t>
            </a:r>
            <a:r>
              <a:rPr lang="en-US" altLang="ko-KR" sz="2400" dirty="0" smtClean="0">
                <a:solidFill>
                  <a:prstClr val="black"/>
                </a:solidFill>
              </a:rPr>
              <a:t>)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313" y="53589"/>
            <a:ext cx="66896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05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고객사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적용 사례</a:t>
            </a:r>
            <a:endParaRPr lang="en-US" altLang="ko-KR" sz="1600" b="1" dirty="0" smtClean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호스트 기반 측면 공격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 자동 스캔</a:t>
            </a:r>
            <a:r>
              <a:rPr lang="en-US" altLang="ko-KR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가상 </a:t>
            </a:r>
            <a:r>
              <a:rPr lang="ko-KR" altLang="en-US" sz="1400" dirty="0" err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패칭</a:t>
            </a:r>
            <a:r>
              <a:rPr lang="ko-KR" altLang="en-US" sz="1400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기반의 통합 보안 솔루션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8544" y="2132856"/>
            <a:ext cx="936104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56656" y="2132856"/>
            <a:ext cx="3168352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33816" y="2132856"/>
            <a:ext cx="936104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341929" y="2132856"/>
            <a:ext cx="264352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33816" y="2852936"/>
            <a:ext cx="93610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33816" y="4077072"/>
            <a:ext cx="936104" cy="2232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69513" y="2852936"/>
            <a:ext cx="2615935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69513" y="4077072"/>
            <a:ext cx="2615935" cy="22322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31283" y="216479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배경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886373" y="2181346"/>
            <a:ext cx="2885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white"/>
                </a:solidFill>
              </a:rPr>
              <a:t>하이브리드</a:t>
            </a:r>
            <a:r>
              <a:rPr lang="ko-KR" altLang="en-US" sz="1400" dirty="0" smtClean="0">
                <a:solidFill>
                  <a:prstClr val="white"/>
                </a:solidFill>
              </a:rPr>
              <a:t>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클라우드의</a:t>
            </a:r>
            <a:r>
              <a:rPr lang="ko-KR" altLang="en-US" sz="1400" dirty="0" smtClean="0">
                <a:solidFill>
                  <a:prstClr val="white"/>
                </a:solidFill>
              </a:rPr>
              <a:t> 서버 보호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69513" y="2164796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총 </a:t>
            </a:r>
            <a:r>
              <a:rPr lang="en-US" altLang="ko-KR" sz="1400" dirty="0" smtClean="0">
                <a:solidFill>
                  <a:prstClr val="white"/>
                </a:solidFill>
              </a:rPr>
              <a:t>5,000 </a:t>
            </a:r>
            <a:r>
              <a:rPr lang="ko-KR" altLang="en-US" sz="1400" dirty="0" smtClean="0">
                <a:solidFill>
                  <a:prstClr val="white"/>
                </a:solidFill>
              </a:rPr>
              <a:t>대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494730" y="218229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수량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29999" y="3126903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서버 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타입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58237" y="3091508"/>
            <a:ext cx="1237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 smtClean="0">
                <a:solidFill>
                  <a:prstClr val="white"/>
                </a:solidFill>
              </a:rPr>
              <a:t>Redhat</a:t>
            </a:r>
            <a:r>
              <a:rPr lang="en-US" altLang="ko-KR" sz="1400" dirty="0" smtClean="0">
                <a:solidFill>
                  <a:prstClr val="white"/>
                </a:solidFill>
              </a:rPr>
              <a:t> Linux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468752" y="4509122"/>
            <a:ext cx="246574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prstClr val="white"/>
                </a:solidFill>
              </a:rPr>
              <a:t>안티멀웨어</a:t>
            </a:r>
            <a:r>
              <a:rPr lang="ko-KR" altLang="en-US" sz="1400" dirty="0" smtClean="0">
                <a:solidFill>
                  <a:prstClr val="white"/>
                </a:solidFill>
              </a:rPr>
              <a:t> </a:t>
            </a:r>
            <a:r>
              <a:rPr lang="en-US" altLang="ko-KR" sz="1400" dirty="0" smtClean="0">
                <a:solidFill>
                  <a:prstClr val="white"/>
                </a:solidFill>
              </a:rPr>
              <a:t>: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리눅스</a:t>
            </a:r>
            <a:r>
              <a:rPr lang="ko-KR" altLang="en-US" sz="1400" dirty="0" smtClean="0">
                <a:solidFill>
                  <a:prstClr val="white"/>
                </a:solidFill>
              </a:rPr>
              <a:t> 서버용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실시간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멀웨어</a:t>
            </a:r>
            <a:r>
              <a:rPr lang="ko-KR" altLang="en-US" sz="1400" dirty="0" smtClean="0">
                <a:solidFill>
                  <a:prstClr val="white"/>
                </a:solidFill>
              </a:rPr>
              <a:t> 검사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네트워크 분석 </a:t>
            </a:r>
            <a:r>
              <a:rPr lang="en-US" altLang="ko-KR" sz="1400" dirty="0" smtClean="0">
                <a:solidFill>
                  <a:prstClr val="white"/>
                </a:solidFill>
              </a:rPr>
              <a:t>: Deep</a:t>
            </a:r>
          </a:p>
          <a:p>
            <a:r>
              <a:rPr lang="en-US" altLang="ko-KR" sz="1400" dirty="0" smtClean="0">
                <a:solidFill>
                  <a:prstClr val="white"/>
                </a:solidFill>
              </a:rPr>
              <a:t>Packet Inspection</a:t>
            </a: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파일</a:t>
            </a:r>
            <a:r>
              <a:rPr lang="en-US" altLang="ko-KR" sz="1400" dirty="0" smtClean="0">
                <a:solidFill>
                  <a:prstClr val="white"/>
                </a:solidFill>
              </a:rPr>
              <a:t>/</a:t>
            </a:r>
            <a:r>
              <a:rPr lang="ko-KR" altLang="en-US" sz="1400" dirty="0" smtClean="0">
                <a:solidFill>
                  <a:prstClr val="white"/>
                </a:solidFill>
              </a:rPr>
              <a:t>프로세스</a:t>
            </a:r>
            <a:r>
              <a:rPr lang="en-US" altLang="ko-KR" sz="1400" dirty="0" smtClean="0">
                <a:solidFill>
                  <a:prstClr val="white"/>
                </a:solidFill>
              </a:rPr>
              <a:t>/</a:t>
            </a:r>
            <a:r>
              <a:rPr lang="ko-KR" altLang="en-US" sz="1400" dirty="0" smtClean="0">
                <a:solidFill>
                  <a:prstClr val="white"/>
                </a:solidFill>
              </a:rPr>
              <a:t>로그 </a:t>
            </a:r>
            <a:r>
              <a:rPr lang="en-US" altLang="ko-KR" sz="1400" dirty="0" smtClean="0">
                <a:solidFill>
                  <a:prstClr val="white"/>
                </a:solidFill>
              </a:rPr>
              <a:t>: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무결성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검사 및 시스템 로그 감사</a:t>
            </a:r>
            <a:endParaRPr lang="en-US" altLang="ko-KR" sz="1400" dirty="0" smtClean="0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98740" y="49315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</a:rPr>
              <a:t>보안</a:t>
            </a:r>
            <a:endParaRPr lang="en-US" altLang="ko-KR" sz="1400" dirty="0" smtClean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기능</a:t>
            </a:r>
            <a:endParaRPr lang="en-US" altLang="ko-KR" sz="1400" dirty="0" smtClean="0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86359" y="2841465"/>
            <a:ext cx="2689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black"/>
                </a:solidFill>
              </a:rPr>
              <a:t>Deep security </a:t>
            </a:r>
            <a:r>
              <a:rPr lang="ko-KR" altLang="en-US" sz="1600" b="1" dirty="0" smtClean="0">
                <a:solidFill>
                  <a:prstClr val="black"/>
                </a:solidFill>
              </a:rPr>
              <a:t>적용 구성도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cxnSp>
        <p:nvCxnSpPr>
          <p:cNvPr id="52" name="직선 연결선 51"/>
          <p:cNvCxnSpPr/>
          <p:nvPr/>
        </p:nvCxnSpPr>
        <p:spPr>
          <a:xfrm>
            <a:off x="1792334" y="4852193"/>
            <a:ext cx="163" cy="33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191330" y="4842773"/>
            <a:ext cx="0" cy="33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3600488" y="4847256"/>
            <a:ext cx="163" cy="33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2346000" y="4851889"/>
            <a:ext cx="163" cy="33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2073761" y="3665964"/>
            <a:ext cx="892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3415974" y="3650123"/>
            <a:ext cx="429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그림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57" y="3350943"/>
            <a:ext cx="714650" cy="479227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2724674" y="3800075"/>
            <a:ext cx="716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prstClr val="black"/>
                </a:solidFill>
              </a:rPr>
              <a:t>Update</a:t>
            </a:r>
            <a:endParaRPr lang="ko-KR" altLang="en-US" sz="1200" b="1" dirty="0">
              <a:solidFill>
                <a:prstClr val="black"/>
              </a:solidFill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1562155" y="4307624"/>
            <a:ext cx="1013626" cy="398470"/>
          </a:xfrm>
          <a:prstGeom prst="round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1583925" y="4305622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solidFill>
                  <a:prstClr val="white"/>
                </a:solidFill>
              </a:rPr>
              <a:t>Deep Security</a:t>
            </a:r>
          </a:p>
          <a:p>
            <a:r>
              <a:rPr lang="en-US" altLang="ko-KR" sz="1000" b="1" dirty="0" smtClean="0">
                <a:solidFill>
                  <a:prstClr val="white"/>
                </a:solidFill>
              </a:rPr>
              <a:t>Manager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644830" y="5868094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 smtClean="0">
                <a:solidFill>
                  <a:prstClr val="black"/>
                </a:solidFill>
              </a:rPr>
              <a:t>데이터센터</a:t>
            </a:r>
            <a:endParaRPr lang="ko-KR" altLang="en-US" sz="1100" b="1" dirty="0">
              <a:solidFill>
                <a:prstClr val="black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543012" y="5868096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 err="1" smtClean="0">
                <a:solidFill>
                  <a:prstClr val="black"/>
                </a:solidFill>
              </a:rPr>
              <a:t>프라이빗</a:t>
            </a:r>
            <a:endParaRPr lang="en-US" altLang="ko-KR" sz="1100" b="1" dirty="0" smtClean="0">
              <a:solidFill>
                <a:prstClr val="black"/>
              </a:solidFill>
            </a:endParaRPr>
          </a:p>
          <a:p>
            <a:r>
              <a:rPr lang="ko-KR" altLang="en-US" sz="1100" b="1" dirty="0" err="1" smtClean="0">
                <a:solidFill>
                  <a:prstClr val="black"/>
                </a:solidFill>
              </a:rPr>
              <a:t>클라우</a:t>
            </a:r>
            <a:r>
              <a:rPr lang="ko-KR" altLang="en-US" sz="1100" b="1" dirty="0" err="1">
                <a:solidFill>
                  <a:prstClr val="black"/>
                </a:solidFill>
              </a:rPr>
              <a:t>드</a:t>
            </a:r>
            <a:endParaRPr lang="ko-KR" altLang="en-US" sz="1100" b="1" dirty="0">
              <a:solidFill>
                <a:prstClr val="black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390690" y="4306955"/>
            <a:ext cx="1013626" cy="398470"/>
          </a:xfrm>
          <a:prstGeom prst="round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390690" y="4301138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solidFill>
                  <a:prstClr val="white"/>
                </a:solidFill>
              </a:rPr>
              <a:t>Deep Security</a:t>
            </a:r>
          </a:p>
          <a:p>
            <a:r>
              <a:rPr lang="en-US" altLang="ko-KR" sz="1000" b="1" dirty="0" smtClean="0">
                <a:solidFill>
                  <a:prstClr val="white"/>
                </a:solidFill>
              </a:rPr>
              <a:t>Manager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V="1">
            <a:off x="1801521" y="4851889"/>
            <a:ext cx="544480" cy="1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3600490" y="4843472"/>
            <a:ext cx="583382" cy="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2068968" y="470818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>
            <a:stCxn id="81" idx="0"/>
          </p:cNvCxnSpPr>
          <p:nvPr/>
        </p:nvCxnSpPr>
        <p:spPr>
          <a:xfrm flipH="1" flipV="1">
            <a:off x="2068969" y="3668613"/>
            <a:ext cx="1" cy="52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flipH="1" flipV="1">
            <a:off x="3845413" y="3648432"/>
            <a:ext cx="1" cy="52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V="1">
            <a:off x="3854937" y="470531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0" y="5160293"/>
            <a:ext cx="352775" cy="644973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09" y="5152606"/>
            <a:ext cx="352775" cy="644973"/>
          </a:xfrm>
          <a:prstGeom prst="rect">
            <a:avLst/>
          </a:prstGeom>
        </p:spPr>
      </p:pic>
      <p:pic>
        <p:nvPicPr>
          <p:cNvPr id="64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1697828" y="5560428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2291907" y="5574267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43" y="5168238"/>
            <a:ext cx="352775" cy="644973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22" y="5160551"/>
            <a:ext cx="352775" cy="644973"/>
          </a:xfrm>
          <a:prstGeom prst="rect">
            <a:avLst/>
          </a:prstGeom>
        </p:spPr>
      </p:pic>
      <p:pic>
        <p:nvPicPr>
          <p:cNvPr id="70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3512641" y="5568373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:\TrendMicro\Logo\TM_logo_red_2c_reversed_transparent_b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3"/>
          <a:stretch/>
        </p:blipFill>
        <p:spPr bwMode="auto">
          <a:xfrm>
            <a:off x="4106720" y="5582212"/>
            <a:ext cx="18126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921061" y="44389"/>
            <a:ext cx="196560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왜 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Deep Security </a:t>
            </a:r>
            <a:r>
              <a:rPr lang="ko-KR" altLang="en-US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인가</a:t>
            </a:r>
            <a:r>
              <a:rPr lang="en-US" altLang="ko-KR" sz="12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 rot="5400000">
            <a:off x="-2053782" y="6726858"/>
            <a:ext cx="212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" y="0"/>
            <a:ext cx="3296816" cy="2276872"/>
          </a:xfrm>
          <a:prstGeom prst="line">
            <a:avLst/>
          </a:prstGeom>
          <a:ln w="1270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6F3F9C-F8E2-4510-AA84-1EBB8AD6980A}"/>
              </a:ext>
            </a:extLst>
          </p:cNvPr>
          <p:cNvSpPr/>
          <p:nvPr/>
        </p:nvSpPr>
        <p:spPr>
          <a:xfrm>
            <a:off x="2460830" y="2780928"/>
            <a:ext cx="5383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b="1" smtClean="0">
                <a:solidFill>
                  <a:srgbClr val="4D4D4D"/>
                </a:solidFill>
                <a:latin typeface="+mn-ea"/>
              </a:rPr>
              <a:t>별첨</a:t>
            </a:r>
            <a:r>
              <a:rPr lang="en-US" altLang="ko-KR" sz="3200" b="1" smtClean="0">
                <a:solidFill>
                  <a:srgbClr val="4D4D4D"/>
                </a:solidFill>
                <a:latin typeface="+mn-ea"/>
              </a:rPr>
              <a:t>.</a:t>
            </a:r>
            <a:r>
              <a:rPr lang="ko-KR" altLang="en-US" sz="3200" b="1" smtClean="0">
                <a:solidFill>
                  <a:srgbClr val="71BF44"/>
                </a:solidFill>
                <a:latin typeface="+mn-ea"/>
              </a:rPr>
              <a:t> </a:t>
            </a:r>
            <a:r>
              <a:rPr lang="ko-KR" altLang="en-US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연계 솔루션 참고 자료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17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44489" y="1124744"/>
            <a:ext cx="9217024" cy="5112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>
                    <a:lumMod val="75000"/>
                    <a:alpha val="0"/>
                  </a:schemeClr>
                </a:solidFill>
              </a:ln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1953" r="2459" b="4220"/>
          <a:stretch/>
        </p:blipFill>
        <p:spPr bwMode="auto">
          <a:xfrm>
            <a:off x="1981874" y="1251668"/>
            <a:ext cx="5942252" cy="49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313" y="53589"/>
            <a:ext cx="2720873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600" b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별첨</a:t>
            </a:r>
            <a:r>
              <a:rPr lang="en-US" altLang="ko-KR" sz="1600" b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.</a:t>
            </a:r>
            <a:r>
              <a:rPr lang="en-US" altLang="ko-KR" sz="1600" b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TrendMicro </a:t>
            </a:r>
            <a:r>
              <a:rPr lang="ko-KR" altLang="en-US" sz="1600" b="1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제품구성</a:t>
            </a:r>
            <a:endParaRPr lang="ko-KR" altLang="en-US" sz="1400" dirty="0">
              <a:ln w="3175"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1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" y="0"/>
            <a:ext cx="3296816" cy="22768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03140" y="2492896"/>
            <a:ext cx="38997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66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kumimoji="1" lang="en-US" altLang="ko-KR" sz="66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3313" y="63020"/>
            <a:ext cx="4397038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01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ko-KR" altLang="en-US" sz="1600" b="1" dirty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해킹의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시작</a:t>
            </a:r>
          </a:p>
          <a:p>
            <a:pPr marL="306000">
              <a:lnSpc>
                <a:spcPts val="2400"/>
              </a:lnSpc>
            </a:pPr>
            <a:r>
              <a:rPr lang="ko-KR" altLang="en-US" sz="14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해커는 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 파악을 시작으로 해킹을 준비한다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3890" y="29284"/>
            <a:ext cx="177163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Ⅰ.</a:t>
            </a:r>
            <a:r>
              <a:rPr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서버 보안의 필요성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80199" y="1340882"/>
            <a:ext cx="1999188" cy="292388"/>
            <a:chOff x="280199" y="1564998"/>
            <a:chExt cx="1999188" cy="292388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9" y="1628800"/>
              <a:ext cx="174134" cy="1741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42025" y="1564998"/>
              <a:ext cx="18373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300" b="1" spc="-5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itchFamily="50" charset="-127"/>
                  <a:cs typeface="Times New Roman" pitchFamily="18" charset="0"/>
                </a:defRPr>
              </a:lvl1pPr>
            </a:lstStyle>
            <a:p>
              <a:r>
                <a:rPr lang="ko-KR" altLang="en-US" dirty="0" err="1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웹서버</a:t>
              </a:r>
              <a:r>
                <a:rPr lang="ko-KR" altLang="en-US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 대상 </a:t>
              </a:r>
              <a:r>
                <a:rPr lang="en-US" altLang="ko-KR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OS </a:t>
              </a:r>
              <a:r>
                <a:rPr lang="ko-KR" altLang="en-US" dirty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점유율</a:t>
              </a:r>
            </a:p>
          </p:txBody>
        </p:sp>
      </p:grp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val="2204125516"/>
              </p:ext>
            </p:extLst>
          </p:nvPr>
        </p:nvGraphicFramePr>
        <p:xfrm>
          <a:off x="551054" y="1764724"/>
          <a:ext cx="426463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직사각형 2"/>
          <p:cNvSpPr/>
          <p:nvPr/>
        </p:nvSpPr>
        <p:spPr>
          <a:xfrm>
            <a:off x="528144" y="320081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</a:rPr>
              <a:t>Percentages of websites using various operating systems</a:t>
            </a:r>
          </a:p>
          <a:p>
            <a:r>
              <a:rPr lang="en-US" altLang="ko-KR" sz="1000" dirty="0">
                <a:solidFill>
                  <a:prstClr val="black"/>
                </a:solidFill>
              </a:rPr>
              <a:t>Note: a website may use more than one operating system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44353" y="1764725"/>
            <a:ext cx="4255274" cy="1836205"/>
            <a:chOff x="5361616" y="1988839"/>
            <a:chExt cx="4255274" cy="1836205"/>
          </a:xfrm>
        </p:grpSpPr>
        <p:sp>
          <p:nvSpPr>
            <p:cNvPr id="20" name="직사각형 19"/>
            <p:cNvSpPr/>
            <p:nvPr/>
          </p:nvSpPr>
          <p:spPr>
            <a:xfrm>
              <a:off x="5368317" y="1988839"/>
              <a:ext cx="4248026" cy="1836205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61616" y="3429000"/>
              <a:ext cx="4255274" cy="39604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3062558" y="2916854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</a:rPr>
              <a:t>W3Techs.com, 26 July 2018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273498" y="3717146"/>
            <a:ext cx="4571045" cy="2296050"/>
            <a:chOff x="273498" y="3941262"/>
            <a:chExt cx="4571045" cy="229605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98" y="4005064"/>
              <a:ext cx="174134" cy="17413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35324" y="3941262"/>
              <a:ext cx="26372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300" b="1" spc="-5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itchFamily="50" charset="-127"/>
                  <a:cs typeface="Times New Roman" pitchFamily="18" charset="0"/>
                </a:defRPr>
              </a:lvl1pPr>
            </a:lstStyle>
            <a:p>
              <a:r>
                <a:rPr lang="ko-KR" altLang="en-US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벤더 </a:t>
              </a:r>
              <a:r>
                <a:rPr lang="ko-KR" altLang="en-US" dirty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별 취약점 </a:t>
              </a:r>
              <a:r>
                <a:rPr lang="ko-KR" altLang="en-US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발견 </a:t>
              </a:r>
              <a:r>
                <a:rPr lang="en-US" altLang="ko-KR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OS </a:t>
              </a:r>
              <a:r>
                <a:rPr lang="ko-KR" altLang="en-US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누적 현황</a:t>
              </a:r>
              <a:endParaRPr lang="ko-KR" altLang="en-US" dirty="0">
                <a:ln w="3175"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564315" y="5812272"/>
              <a:ext cx="396010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dirty="0" smtClean="0">
                  <a:solidFill>
                    <a:prstClr val="black"/>
                  </a:solidFill>
                </a:rPr>
                <a:t>Top </a:t>
              </a:r>
              <a:r>
                <a:rPr lang="en-US" altLang="ko-KR" sz="1050" dirty="0">
                  <a:solidFill>
                    <a:prstClr val="black"/>
                  </a:solidFill>
                </a:rPr>
                <a:t>50 Products By Total Number Of "Distinct" Vulnerabilities</a:t>
              </a:r>
              <a:endParaRPr lang="ko-KR" altLang="en-US" sz="105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4" name="차트 33"/>
            <p:cNvGraphicFramePr/>
            <p:nvPr>
              <p:extLst>
                <p:ext uri="{D42A27DB-BD31-4B8C-83A1-F6EECF244321}">
                  <p14:modId xmlns:p14="http://schemas.microsoft.com/office/powerpoint/2010/main" val="51579919"/>
                </p:ext>
              </p:extLst>
            </p:nvPr>
          </p:nvGraphicFramePr>
          <p:xfrm>
            <a:off x="544352" y="4365103"/>
            <a:ext cx="4264632" cy="12580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8" name="그룹 37"/>
            <p:cNvGrpSpPr/>
            <p:nvPr/>
          </p:nvGrpSpPr>
          <p:grpSpPr>
            <a:xfrm>
              <a:off x="552420" y="4293096"/>
              <a:ext cx="4248573" cy="1944216"/>
              <a:chOff x="5368317" y="1988839"/>
              <a:chExt cx="4248573" cy="1944216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5368317" y="1988839"/>
                <a:ext cx="4248026" cy="19442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368864" y="3502168"/>
                <a:ext cx="4248026" cy="43088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3008784" y="5567135"/>
              <a:ext cx="18357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000" dirty="0" smtClean="0">
                  <a:solidFill>
                    <a:prstClr val="black"/>
                  </a:solidFill>
                </a:rPr>
                <a:t>cvedetails.com, 26 July 2018</a:t>
              </a:r>
              <a:endParaRPr lang="en-US" altLang="ko-KR" sz="1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52" name="차트 51"/>
          <p:cNvGraphicFramePr/>
          <p:nvPr>
            <p:extLst>
              <p:ext uri="{D42A27DB-BD31-4B8C-83A1-F6EECF244321}">
                <p14:modId xmlns:p14="http://schemas.microsoft.com/office/powerpoint/2010/main" val="2523843613"/>
              </p:ext>
            </p:extLst>
          </p:nvPr>
        </p:nvGraphicFramePr>
        <p:xfrm>
          <a:off x="5376856" y="1764724"/>
          <a:ext cx="4264632" cy="357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3" name="그룹 52"/>
          <p:cNvGrpSpPr/>
          <p:nvPr/>
        </p:nvGrpSpPr>
        <p:grpSpPr>
          <a:xfrm>
            <a:off x="5376855" y="1764724"/>
            <a:ext cx="4248573" cy="4248472"/>
            <a:chOff x="5368317" y="1988839"/>
            <a:chExt cx="4248573" cy="4248472"/>
          </a:xfrm>
        </p:grpSpPr>
        <p:sp>
          <p:nvSpPr>
            <p:cNvPr id="54" name="직사각형 53"/>
            <p:cNvSpPr/>
            <p:nvPr/>
          </p:nvSpPr>
          <p:spPr>
            <a:xfrm>
              <a:off x="5368317" y="1988839"/>
              <a:ext cx="4248026" cy="424847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368317" y="5806424"/>
              <a:ext cx="4248573" cy="43088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5116796" y="1340768"/>
            <a:ext cx="2052087" cy="292388"/>
            <a:chOff x="280199" y="1564998"/>
            <a:chExt cx="2052087" cy="292388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9" y="1628800"/>
              <a:ext cx="174134" cy="17413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442025" y="1564998"/>
              <a:ext cx="18902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300" b="1" spc="-5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itchFamily="50" charset="-127"/>
                  <a:cs typeface="Times New Roman" pitchFamily="18" charset="0"/>
                </a:defRPr>
              </a:lvl1pPr>
            </a:lstStyle>
            <a:p>
              <a:r>
                <a:rPr lang="en-US" altLang="ko-KR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OS </a:t>
              </a:r>
              <a:r>
                <a:rPr lang="ko-KR" altLang="en-US" dirty="0" smtClean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sym typeface="Monotype Sorts"/>
                </a:rPr>
                <a:t>별 취약점 누적 현황</a:t>
              </a:r>
              <a:endParaRPr lang="ko-KR" altLang="en-US" dirty="0">
                <a:ln w="3175"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sym typeface="Monotype Sorts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360774" y="5590988"/>
            <a:ext cx="39601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solidFill>
                  <a:prstClr val="black"/>
                </a:solidFill>
              </a:rPr>
              <a:t>Top </a:t>
            </a:r>
            <a:r>
              <a:rPr lang="en-US" altLang="ko-KR" sz="1050" dirty="0">
                <a:solidFill>
                  <a:prstClr val="black"/>
                </a:solidFill>
              </a:rPr>
              <a:t>50 Products By Total Number Of "Distinct" Vulnerabilities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805243" y="5345853"/>
            <a:ext cx="18357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</a:rPr>
              <a:t>cvedetails.com, 26 July 2018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61032" y="4390766"/>
            <a:ext cx="288032" cy="4320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761232" y="4626658"/>
            <a:ext cx="288032" cy="2160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376936" y="4634702"/>
            <a:ext cx="288032" cy="2160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6665009" y="2228321"/>
            <a:ext cx="2320440" cy="1065917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665009" y="4321008"/>
            <a:ext cx="1268881" cy="71644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3314" y="63020"/>
            <a:ext cx="51776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02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지속적으로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증가하는 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OS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</a:t>
            </a:r>
          </a:p>
          <a:p>
            <a:pPr marL="306000">
              <a:lnSpc>
                <a:spcPts val="2400"/>
              </a:lnSpc>
            </a:pP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늘어나는</a:t>
            </a:r>
            <a:r>
              <a:rPr lang="en-US" altLang="ko-KR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취약점에 따라 방어가 필요한 취약점은 늘어난다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3890" y="29284"/>
            <a:ext cx="177163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Ⅰ.</a:t>
            </a:r>
            <a:r>
              <a:rPr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서버 보안의 필요성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3" name="그룹 386"/>
          <p:cNvGrpSpPr>
            <a:grpSpLocks/>
          </p:cNvGrpSpPr>
          <p:nvPr/>
        </p:nvGrpSpPr>
        <p:grpSpPr bwMode="auto">
          <a:xfrm>
            <a:off x="5565069" y="1675826"/>
            <a:ext cx="3852428" cy="3049318"/>
            <a:chOff x="42895" y="5023544"/>
            <a:chExt cx="811130" cy="803276"/>
          </a:xfrm>
        </p:grpSpPr>
        <p:pic>
          <p:nvPicPr>
            <p:cNvPr id="74" name="그림 384" descr="이펙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95" y="5023544"/>
              <a:ext cx="811130" cy="803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Rectangle 121"/>
            <p:cNvSpPr>
              <a:spLocks noChangeArrowheads="1"/>
            </p:cNvSpPr>
            <p:nvPr/>
          </p:nvSpPr>
          <p:spPr bwMode="auto">
            <a:xfrm>
              <a:off x="121302" y="5371640"/>
              <a:ext cx="700216" cy="21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prstMaterial="matte">
                <a:bevelT w="0" h="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957203" eaLnBrk="0" latinLnBrk="0" hangingPunct="0">
                <a:tabLst>
                  <a:tab pos="5647968" algn="l"/>
                </a:tabLst>
                <a:defRPr/>
              </a:pPr>
              <a:r>
                <a:rPr lang="ko-KR" altLang="en-US" sz="2400" b="1" spc="-50" dirty="0" smtClean="0">
                  <a:ln w="11430"/>
                  <a:solidFill>
                    <a:schemeClr val="bg1"/>
                  </a:solidFill>
                  <a:latin typeface="+mj-lt"/>
                  <a:ea typeface="맑은 고딕" pitchFamily="50" charset="-127"/>
                  <a:cs typeface="Times New Roman" pitchFamily="18" charset="0"/>
                </a:rPr>
                <a:t>해마다 증가하는 </a:t>
              </a:r>
              <a:endParaRPr lang="en-US" altLang="ko-KR" sz="2400" b="1" spc="-50" dirty="0" smtClean="0">
                <a:ln w="11430"/>
                <a:solidFill>
                  <a:schemeClr val="bg1"/>
                </a:solidFill>
                <a:latin typeface="+mj-lt"/>
                <a:ea typeface="맑은 고딕" pitchFamily="50" charset="-127"/>
                <a:cs typeface="Times New Roman" pitchFamily="18" charset="0"/>
              </a:endParaRPr>
            </a:p>
            <a:p>
              <a:pPr algn="ctr" defTabSz="957203" eaLnBrk="0" latinLnBrk="0" hangingPunct="0">
                <a:tabLst>
                  <a:tab pos="5647968" algn="l"/>
                </a:tabLst>
                <a:defRPr/>
              </a:pPr>
              <a:r>
                <a:rPr lang="en-US" altLang="ko-KR" sz="2400" b="1" spc="-50" dirty="0" smtClean="0">
                  <a:ln w="11430"/>
                  <a:solidFill>
                    <a:schemeClr val="bg1"/>
                  </a:solidFill>
                  <a:latin typeface="+mj-lt"/>
                  <a:ea typeface="맑은 고딕" pitchFamily="50" charset="-127"/>
                  <a:cs typeface="Times New Roman" pitchFamily="18" charset="0"/>
                </a:rPr>
                <a:t>OS </a:t>
              </a:r>
              <a:r>
                <a:rPr lang="ko-KR" altLang="en-US" sz="2400" b="1" spc="-50" dirty="0" smtClean="0">
                  <a:ln w="11430"/>
                  <a:solidFill>
                    <a:schemeClr val="bg1"/>
                  </a:solidFill>
                  <a:latin typeface="+mj-lt"/>
                  <a:ea typeface="맑은 고딕" pitchFamily="50" charset="-127"/>
                  <a:cs typeface="Times New Roman" pitchFamily="18" charset="0"/>
                </a:rPr>
                <a:t>취약점</a:t>
              </a:r>
              <a:endParaRPr lang="ko-KR" altLang="en-US" sz="2400" b="1" spc="-50" dirty="0">
                <a:ln w="11430"/>
                <a:solidFill>
                  <a:schemeClr val="bg1"/>
                </a:solidFill>
                <a:latin typeface="+mj-lt"/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80200" y="1340770"/>
            <a:ext cx="5023541" cy="2307335"/>
            <a:chOff x="280199" y="1564998"/>
            <a:chExt cx="5023541" cy="2307335"/>
          </a:xfrm>
        </p:grpSpPr>
        <p:grpSp>
          <p:nvGrpSpPr>
            <p:cNvPr id="42" name="그룹 41"/>
            <p:cNvGrpSpPr/>
            <p:nvPr/>
          </p:nvGrpSpPr>
          <p:grpSpPr>
            <a:xfrm>
              <a:off x="442025" y="1925782"/>
              <a:ext cx="4861715" cy="1946551"/>
              <a:chOff x="544352" y="4293096"/>
              <a:chExt cx="4264632" cy="1946551"/>
            </a:xfrm>
          </p:grpSpPr>
          <p:graphicFrame>
            <p:nvGraphicFramePr>
              <p:cNvPr id="46" name="차트 45"/>
              <p:cNvGraphicFramePr/>
              <p:nvPr>
                <p:extLst>
                  <p:ext uri="{D42A27DB-BD31-4B8C-83A1-F6EECF244321}">
                    <p14:modId xmlns:p14="http://schemas.microsoft.com/office/powerpoint/2010/main" val="1041593613"/>
                  </p:ext>
                </p:extLst>
              </p:nvPr>
            </p:nvGraphicFramePr>
            <p:xfrm>
              <a:off x="544352" y="4365103"/>
              <a:ext cx="4264632" cy="17281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9" name="직사각형 48"/>
              <p:cNvSpPr/>
              <p:nvPr/>
            </p:nvSpPr>
            <p:spPr>
              <a:xfrm>
                <a:off x="552420" y="4293096"/>
                <a:ext cx="4248026" cy="19442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3186741" y="5993426"/>
                <a:ext cx="161030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ko-KR" sz="1000" dirty="0" smtClean="0">
                    <a:solidFill>
                      <a:prstClr val="black"/>
                    </a:solidFill>
                  </a:rPr>
                  <a:t>cvedetails.com, 27 July 2018</a:t>
                </a:r>
                <a:endParaRPr lang="en-US" altLang="ko-KR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AutoShape 781"/>
            <p:cNvSpPr>
              <a:spLocks noChangeArrowheads="1"/>
            </p:cNvSpPr>
            <p:nvPr/>
          </p:nvSpPr>
          <p:spPr bwMode="auto">
            <a:xfrm rot="9870752" flipH="1" flipV="1">
              <a:off x="786009" y="2545621"/>
              <a:ext cx="3910625" cy="294597"/>
            </a:xfrm>
            <a:prstGeom prst="rightArrow">
              <a:avLst>
                <a:gd name="adj1" fmla="val 61054"/>
                <a:gd name="adj2" fmla="val 45795"/>
              </a:avLst>
            </a:prstGeom>
            <a:gradFill flip="none" rotWithShape="1">
              <a:gsLst>
                <a:gs pos="30000">
                  <a:srgbClr val="EA002C"/>
                </a:gs>
                <a:gs pos="100000">
                  <a:srgbClr val="4371BB">
                    <a:alpha val="0"/>
                  </a:srgbClr>
                </a:gs>
              </a:gsLst>
              <a:lin ang="108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42" tIns="41971" rIns="83942" bIns="41971" rtlCol="0" anchor="ctr"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algn="ctr" defTabSz="839626"/>
              <a:endParaRPr lang="ko-KR" altLang="en-US" sz="17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280199" y="1564998"/>
              <a:ext cx="2069721" cy="292388"/>
              <a:chOff x="280199" y="1564998"/>
              <a:chExt cx="2069721" cy="292388"/>
            </a:xfrm>
          </p:grpSpPr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9" y="1628800"/>
                <a:ext cx="174134" cy="174134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442025" y="1564998"/>
                <a:ext cx="190789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1300" b="1" spc="-50">
                    <a:ln w="3175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 pitchFamily="50" charset="-127"/>
                    <a:cs typeface="Times New Roman" pitchFamily="18" charset="0"/>
                  </a:defRPr>
                </a:lvl1pPr>
              </a:lstStyle>
              <a:p>
                <a:r>
                  <a:rPr lang="ko-KR" altLang="en-US" dirty="0">
                    <a:ln w="3175"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Monotype Sorts"/>
                  </a:rPr>
                  <a:t>연도별 </a:t>
                </a:r>
                <a:r>
                  <a:rPr lang="en-US" altLang="ko-KR" dirty="0">
                    <a:ln w="3175"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Monotype Sorts"/>
                  </a:rPr>
                  <a:t>Linux OS </a:t>
                </a:r>
                <a:r>
                  <a:rPr lang="ko-KR" altLang="en-US" dirty="0">
                    <a:ln w="3175"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Monotype Sorts"/>
                  </a:rPr>
                  <a:t>취약점</a:t>
                </a:r>
                <a:endParaRPr lang="ko-KR" altLang="en-US" dirty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</p:grpSp>
      <p:grpSp>
        <p:nvGrpSpPr>
          <p:cNvPr id="79" name="그룹 78"/>
          <p:cNvGrpSpPr/>
          <p:nvPr/>
        </p:nvGrpSpPr>
        <p:grpSpPr>
          <a:xfrm>
            <a:off x="282847" y="3749959"/>
            <a:ext cx="5023541" cy="2307335"/>
            <a:chOff x="280199" y="1564998"/>
            <a:chExt cx="5023541" cy="2307335"/>
          </a:xfrm>
        </p:grpSpPr>
        <p:grpSp>
          <p:nvGrpSpPr>
            <p:cNvPr id="80" name="그룹 79"/>
            <p:cNvGrpSpPr/>
            <p:nvPr/>
          </p:nvGrpSpPr>
          <p:grpSpPr>
            <a:xfrm>
              <a:off x="442025" y="1925782"/>
              <a:ext cx="4861715" cy="1946551"/>
              <a:chOff x="544352" y="4293096"/>
              <a:chExt cx="4264632" cy="1946551"/>
            </a:xfrm>
          </p:grpSpPr>
          <p:graphicFrame>
            <p:nvGraphicFramePr>
              <p:cNvPr id="85" name="차트 84"/>
              <p:cNvGraphicFramePr/>
              <p:nvPr>
                <p:extLst>
                  <p:ext uri="{D42A27DB-BD31-4B8C-83A1-F6EECF244321}">
                    <p14:modId xmlns:p14="http://schemas.microsoft.com/office/powerpoint/2010/main" val="1654614297"/>
                  </p:ext>
                </p:extLst>
              </p:nvPr>
            </p:nvGraphicFramePr>
            <p:xfrm>
              <a:off x="544352" y="4365103"/>
              <a:ext cx="4264632" cy="17281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86" name="직사각형 85"/>
              <p:cNvSpPr/>
              <p:nvPr/>
            </p:nvSpPr>
            <p:spPr>
              <a:xfrm>
                <a:off x="552420" y="4293096"/>
                <a:ext cx="4248026" cy="194421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직사각형 86"/>
              <p:cNvSpPr/>
              <p:nvPr/>
            </p:nvSpPr>
            <p:spPr>
              <a:xfrm>
                <a:off x="3186741" y="5993426"/>
                <a:ext cx="161030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ko-KR" sz="1000" dirty="0" smtClean="0">
                    <a:solidFill>
                      <a:prstClr val="black"/>
                    </a:solidFill>
                  </a:rPr>
                  <a:t>cvedetails.com, 27 July 2018</a:t>
                </a:r>
                <a:endParaRPr lang="en-US" altLang="ko-KR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" name="AutoShape 781"/>
            <p:cNvSpPr>
              <a:spLocks noChangeArrowheads="1"/>
            </p:cNvSpPr>
            <p:nvPr/>
          </p:nvSpPr>
          <p:spPr bwMode="auto">
            <a:xfrm rot="10171005" flipH="1" flipV="1">
              <a:off x="768052" y="2396337"/>
              <a:ext cx="3910625" cy="294597"/>
            </a:xfrm>
            <a:prstGeom prst="rightArrow">
              <a:avLst>
                <a:gd name="adj1" fmla="val 61054"/>
                <a:gd name="adj2" fmla="val 45795"/>
              </a:avLst>
            </a:prstGeom>
            <a:gradFill flip="none" rotWithShape="1">
              <a:gsLst>
                <a:gs pos="30000">
                  <a:srgbClr val="EA002C"/>
                </a:gs>
                <a:gs pos="100000">
                  <a:srgbClr val="4371BB">
                    <a:alpha val="0"/>
                  </a:srgbClr>
                </a:gs>
              </a:gsLst>
              <a:lin ang="108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942" tIns="41971" rIns="83942" bIns="41971" rtlCol="0" anchor="ctr"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algn="ctr" defTabSz="839626"/>
              <a:endParaRPr lang="ko-KR" altLang="en-US" sz="17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grpSp>
          <p:nvGrpSpPr>
            <p:cNvPr id="82" name="그룹 81"/>
            <p:cNvGrpSpPr/>
            <p:nvPr/>
          </p:nvGrpSpPr>
          <p:grpSpPr>
            <a:xfrm>
              <a:off x="280199" y="1564998"/>
              <a:ext cx="2366276" cy="292388"/>
              <a:chOff x="280199" y="1564998"/>
              <a:chExt cx="2366276" cy="292388"/>
            </a:xfrm>
          </p:grpSpPr>
          <p:pic>
            <p:nvPicPr>
              <p:cNvPr id="83" name="그림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99" y="1628800"/>
                <a:ext cx="174134" cy="174134"/>
              </a:xfrm>
              <a:prstGeom prst="rect">
                <a:avLst/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442025" y="1564998"/>
                <a:ext cx="220445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>
                  <a:defRPr sz="1300" b="1" spc="-50">
                    <a:ln w="3175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맑은 고딕" pitchFamily="50" charset="-127"/>
                    <a:cs typeface="Times New Roman" pitchFamily="18" charset="0"/>
                  </a:defRPr>
                </a:lvl1pPr>
              </a:lstStyle>
              <a:p>
                <a:r>
                  <a:rPr lang="ko-KR" altLang="en-US" dirty="0">
                    <a:ln w="3175"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Monotype Sorts"/>
                  </a:rPr>
                  <a:t>연도별 </a:t>
                </a:r>
                <a:r>
                  <a:rPr lang="en-US" altLang="ko-KR" dirty="0" smtClean="0">
                    <a:ln w="3175"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Monotype Sorts"/>
                  </a:rPr>
                  <a:t>Windows OS </a:t>
                </a:r>
                <a:r>
                  <a:rPr lang="ko-KR" altLang="en-US" dirty="0">
                    <a:ln w="3175"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Monotype Sorts"/>
                  </a:rPr>
                  <a:t>취약점</a:t>
                </a:r>
                <a:endParaRPr lang="ko-KR" altLang="en-US" dirty="0">
                  <a:ln w="3175"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</p:grpSp>
      <p:pic>
        <p:nvPicPr>
          <p:cNvPr id="88" name="Picture 10" descr="C:\진영\프로젝트\PNG모으기\화살표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415425" y="3856685"/>
            <a:ext cx="395276" cy="272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직사각형 88"/>
          <p:cNvSpPr/>
          <p:nvPr/>
        </p:nvSpPr>
        <p:spPr>
          <a:xfrm>
            <a:off x="5565069" y="5595629"/>
            <a:ext cx="4095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u="sng" dirty="0" smtClean="0">
                <a:solidFill>
                  <a:srgbClr val="C00000"/>
                </a:solidFill>
              </a:rPr>
              <a:t>취약점 조치가 어려운 현실</a:t>
            </a:r>
            <a:r>
              <a:rPr lang="en-US" altLang="ko-KR" sz="2400" b="1" u="sng" dirty="0" smtClean="0">
                <a:solidFill>
                  <a:srgbClr val="C00000"/>
                </a:solidFill>
              </a:rPr>
              <a:t>!!</a:t>
            </a:r>
            <a:endParaRPr lang="ko-KR" altLang="en-US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양쪽 모서리가 둥근 사각형 63"/>
          <p:cNvSpPr/>
          <p:nvPr/>
        </p:nvSpPr>
        <p:spPr>
          <a:xfrm rot="10800000">
            <a:off x="273052" y="1331243"/>
            <a:ext cx="4535487" cy="5107658"/>
          </a:xfrm>
          <a:prstGeom prst="round2SameRect">
            <a:avLst>
              <a:gd name="adj1" fmla="val 2386"/>
              <a:gd name="adj2" fmla="val 0"/>
            </a:avLst>
          </a:prstGeom>
          <a:solidFill>
            <a:srgbClr val="F2F2F2">
              <a:alpha val="50196"/>
            </a:srgbClr>
          </a:solidFill>
          <a:ln>
            <a:noFill/>
          </a:ln>
          <a:effectLst>
            <a:outerShdw dist="6350" dir="5400000" algn="t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>
                    <a:alpha val="0"/>
                  </a:schemeClr>
                </a:solidFill>
              </a:ln>
              <a:latin typeface="+mj-lt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371946" y="1412776"/>
            <a:ext cx="4329026" cy="3804960"/>
            <a:chOff x="371946" y="1485571"/>
            <a:chExt cx="4329026" cy="3804960"/>
          </a:xfrm>
        </p:grpSpPr>
        <p:graphicFrame>
          <p:nvGraphicFramePr>
            <p:cNvPr id="79" name="차트 78"/>
            <p:cNvGraphicFramePr/>
            <p:nvPr>
              <p:extLst>
                <p:ext uri="{D42A27DB-BD31-4B8C-83A1-F6EECF244321}">
                  <p14:modId xmlns:p14="http://schemas.microsoft.com/office/powerpoint/2010/main" val="234887380"/>
                </p:ext>
              </p:extLst>
            </p:nvPr>
          </p:nvGraphicFramePr>
          <p:xfrm>
            <a:off x="445828" y="1485571"/>
            <a:ext cx="4189931" cy="3804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1" name="직사각형 90"/>
            <p:cNvSpPr/>
            <p:nvPr/>
          </p:nvSpPr>
          <p:spPr>
            <a:xfrm>
              <a:off x="371946" y="1556792"/>
              <a:ext cx="4329026" cy="349238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314" y="63020"/>
            <a:ext cx="51776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03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취약점을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통한 해킹사고</a:t>
            </a:r>
          </a:p>
          <a:p>
            <a:pPr marL="306000">
              <a:lnSpc>
                <a:spcPts val="2400"/>
              </a:lnSpc>
            </a:pP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늘어나는</a:t>
            </a:r>
            <a:r>
              <a:rPr lang="en-US" altLang="ko-KR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취약점에 따라 방어가 필요한 취약점은 늘어난다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3052" y="1043211"/>
            <a:ext cx="4535487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wrap="none" lIns="0" tIns="0" rIns="0" bIns="0" rtlCol="0" anchor="ctr" anchorCtr="0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ix고딕 B" pitchFamily="18" charset="-127"/>
                <a:ea typeface="Rix고딕 B" pitchFamily="18" charset="-127"/>
              </a:defRPr>
            </a:lvl1pPr>
            <a:lvl2pPr marL="0" lvl="1" algn="ctr" defTabSz="881739" latinLnBrk="0">
              <a:spcAft>
                <a:spcPts val="551"/>
              </a:spcAft>
              <a:buClr>
                <a:prstClr val="black">
                  <a:lumMod val="65000"/>
                  <a:lumOff val="35000"/>
                </a:prstClr>
              </a:buClr>
              <a:buSzPct val="90000"/>
              <a:defRPr sz="1600" b="1" spc="-5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1"/>
            <a:r>
              <a: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j-lt"/>
                <a:cs typeface="Times New Roman" pitchFamily="18" charset="0"/>
                <a:sym typeface="Monotype Sorts"/>
              </a:rPr>
              <a:t>취약점을 통한 해킹 사고 지속적 발생</a:t>
            </a:r>
          </a:p>
        </p:txBody>
      </p:sp>
      <p:sp>
        <p:nvSpPr>
          <p:cNvPr id="66" name="양쪽 모서리가 둥근 사각형 65"/>
          <p:cNvSpPr/>
          <p:nvPr/>
        </p:nvSpPr>
        <p:spPr>
          <a:xfrm rot="10800000">
            <a:off x="5097464" y="1331243"/>
            <a:ext cx="4535487" cy="5107658"/>
          </a:xfrm>
          <a:prstGeom prst="round2SameRect">
            <a:avLst>
              <a:gd name="adj1" fmla="val 2176"/>
              <a:gd name="adj2" fmla="val 0"/>
            </a:avLst>
          </a:prstGeom>
          <a:solidFill>
            <a:srgbClr val="F2F2F2">
              <a:alpha val="50196"/>
            </a:srgbClr>
          </a:solidFill>
          <a:ln>
            <a:noFill/>
          </a:ln>
          <a:effectLst>
            <a:outerShdw dist="6350" dir="5400000" algn="t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>
                    <a:alpha val="0"/>
                  </a:schemeClr>
                </a:solidFill>
              </a:ln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97464" y="1043211"/>
            <a:ext cx="4535487" cy="288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none" lIns="0" tIns="0" rIns="0" bIns="0" rtlCol="0" anchor="ctr" anchorCtr="0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ix고딕 B" pitchFamily="18" charset="-127"/>
                <a:ea typeface="Rix고딕 B" pitchFamily="18" charset="-127"/>
              </a:defRPr>
            </a:lvl1pPr>
            <a:lvl2pPr marL="0" lvl="1" algn="ctr" defTabSz="881739" latinLnBrk="0">
              <a:spcAft>
                <a:spcPts val="551"/>
              </a:spcAft>
              <a:buClr>
                <a:prstClr val="black">
                  <a:lumMod val="65000"/>
                  <a:lumOff val="35000"/>
                </a:prstClr>
              </a:buClr>
              <a:buSzPct val="90000"/>
              <a:defRPr sz="1600" b="1" spc="-5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1"/>
            <a:r>
              <a:rPr lang="ko-KR" altLang="en-US" sz="14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+mj-lt"/>
                <a:cs typeface="Times New Roman" pitchFamily="18" charset="0"/>
                <a:sym typeface="Monotype Sorts"/>
              </a:rPr>
              <a:t>취약점을 이용한 악성 코드</a:t>
            </a:r>
            <a:endParaRPr lang="ko-KR" altLang="en-US" sz="1400" dirty="0">
              <a:ln>
                <a:solidFill>
                  <a:schemeClr val="tx1">
                    <a:alpha val="0"/>
                  </a:schemeClr>
                </a:solidFill>
              </a:ln>
              <a:latin typeface="+mj-lt"/>
              <a:cs typeface="Times New Roman" pitchFamily="18" charset="0"/>
              <a:sym typeface="Monotype Sorts"/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1226580" y="1736085"/>
            <a:ext cx="595035" cy="540000"/>
            <a:chOff x="1420667" y="1071737"/>
            <a:chExt cx="588567" cy="540000"/>
          </a:xfrm>
        </p:grpSpPr>
        <p:sp>
          <p:nvSpPr>
            <p:cNvPr id="88" name="TextBox 87"/>
            <p:cNvSpPr txBox="1"/>
            <p:nvPr/>
          </p:nvSpPr>
          <p:spPr>
            <a:xfrm>
              <a:off x="1420667" y="1199617"/>
              <a:ext cx="588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 smtClean="0"/>
                <a:t>전체비중</a:t>
              </a:r>
              <a:endParaRPr lang="en-US" altLang="ko-KR" sz="800" dirty="0" smtClean="0"/>
            </a:p>
            <a:p>
              <a:pPr algn="ctr"/>
              <a:r>
                <a:rPr lang="en-US" altLang="ko-KR" sz="800" dirty="0" smtClean="0"/>
                <a:t>31%</a:t>
              </a:r>
              <a:endParaRPr lang="ko-KR" altLang="en-US" sz="800" dirty="0"/>
            </a:p>
          </p:txBody>
        </p:sp>
        <p:sp>
          <p:nvSpPr>
            <p:cNvPr id="89" name="타원 88"/>
            <p:cNvSpPr>
              <a:spLocks noChangeAspect="1"/>
            </p:cNvSpPr>
            <p:nvPr/>
          </p:nvSpPr>
          <p:spPr>
            <a:xfrm>
              <a:off x="1441251" y="1071737"/>
              <a:ext cx="540000" cy="5400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1769314" y="2132189"/>
            <a:ext cx="595035" cy="540000"/>
            <a:chOff x="1420667" y="1071737"/>
            <a:chExt cx="588567" cy="540000"/>
          </a:xfrm>
        </p:grpSpPr>
        <p:sp>
          <p:nvSpPr>
            <p:cNvPr id="86" name="TextBox 85"/>
            <p:cNvSpPr txBox="1"/>
            <p:nvPr/>
          </p:nvSpPr>
          <p:spPr>
            <a:xfrm>
              <a:off x="1420667" y="1199617"/>
              <a:ext cx="588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 smtClean="0"/>
                <a:t>전체비중</a:t>
              </a:r>
              <a:endParaRPr lang="en-US" altLang="ko-KR" sz="800" dirty="0" smtClean="0"/>
            </a:p>
            <a:p>
              <a:pPr algn="ctr"/>
              <a:r>
                <a:rPr lang="en-US" altLang="ko-KR" sz="800" dirty="0" smtClean="0"/>
                <a:t>25%</a:t>
              </a:r>
              <a:endParaRPr lang="ko-KR" altLang="en-US" sz="800" dirty="0"/>
            </a:p>
          </p:txBody>
        </p:sp>
        <p:sp>
          <p:nvSpPr>
            <p:cNvPr id="87" name="타원 86"/>
            <p:cNvSpPr>
              <a:spLocks noChangeAspect="1"/>
            </p:cNvSpPr>
            <p:nvPr/>
          </p:nvSpPr>
          <p:spPr>
            <a:xfrm>
              <a:off x="1441251" y="1071737"/>
              <a:ext cx="540000" cy="5400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372096" y="2312149"/>
            <a:ext cx="595035" cy="540000"/>
            <a:chOff x="1420667" y="1071737"/>
            <a:chExt cx="588567" cy="540000"/>
          </a:xfrm>
        </p:grpSpPr>
        <p:sp>
          <p:nvSpPr>
            <p:cNvPr id="84" name="TextBox 83"/>
            <p:cNvSpPr txBox="1"/>
            <p:nvPr/>
          </p:nvSpPr>
          <p:spPr>
            <a:xfrm>
              <a:off x="1420667" y="1199617"/>
              <a:ext cx="588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 smtClean="0"/>
                <a:t>전체비중</a:t>
              </a:r>
              <a:endParaRPr lang="en-US" altLang="ko-KR" sz="800" dirty="0" smtClean="0"/>
            </a:p>
            <a:p>
              <a:pPr algn="ctr"/>
              <a:r>
                <a:rPr lang="en-US" altLang="ko-KR" sz="800" dirty="0" smtClean="0"/>
                <a:t>19%</a:t>
              </a:r>
              <a:endParaRPr lang="ko-KR" altLang="en-US" sz="800" dirty="0"/>
            </a:p>
          </p:txBody>
        </p:sp>
        <p:sp>
          <p:nvSpPr>
            <p:cNvPr id="85" name="타원 84"/>
            <p:cNvSpPr>
              <a:spLocks noChangeAspect="1"/>
            </p:cNvSpPr>
            <p:nvPr/>
          </p:nvSpPr>
          <p:spPr>
            <a:xfrm>
              <a:off x="1441251" y="1071737"/>
              <a:ext cx="540000" cy="5400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565830" y="4984933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2018</a:t>
            </a:r>
            <a:r>
              <a:rPr lang="ko-KR" altLang="en-US" sz="1000" dirty="0" smtClean="0"/>
              <a:t>년 상반기 해킹 사고 원인</a:t>
            </a:r>
            <a:endParaRPr lang="ko-KR" altLang="en-US" sz="1000" dirty="0"/>
          </a:p>
        </p:txBody>
      </p:sp>
      <p:grpSp>
        <p:nvGrpSpPr>
          <p:cNvPr id="93" name="그룹 92"/>
          <p:cNvGrpSpPr/>
          <p:nvPr/>
        </p:nvGrpSpPr>
        <p:grpSpPr>
          <a:xfrm>
            <a:off x="5200693" y="1412776"/>
            <a:ext cx="4329026" cy="3804960"/>
            <a:chOff x="371946" y="1485571"/>
            <a:chExt cx="4329026" cy="3804960"/>
          </a:xfrm>
        </p:grpSpPr>
        <p:graphicFrame>
          <p:nvGraphicFramePr>
            <p:cNvPr id="94" name="차트 93"/>
            <p:cNvGraphicFramePr/>
            <p:nvPr>
              <p:extLst>
                <p:ext uri="{D42A27DB-BD31-4B8C-83A1-F6EECF244321}">
                  <p14:modId xmlns:p14="http://schemas.microsoft.com/office/powerpoint/2010/main" val="3319846524"/>
                </p:ext>
              </p:extLst>
            </p:nvPr>
          </p:nvGraphicFramePr>
          <p:xfrm>
            <a:off x="445828" y="1485571"/>
            <a:ext cx="4189931" cy="3804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5" name="직사각형 94"/>
            <p:cNvSpPr/>
            <p:nvPr/>
          </p:nvSpPr>
          <p:spPr>
            <a:xfrm>
              <a:off x="371946" y="1556792"/>
              <a:ext cx="4329026" cy="349238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423282" y="4984933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2018</a:t>
            </a:r>
            <a:r>
              <a:rPr lang="ko-KR" altLang="en-US" sz="1000" dirty="0" smtClean="0"/>
              <a:t>년 상반기 악성코드 유형</a:t>
            </a:r>
            <a:endParaRPr lang="ko-KR" alt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6227406" y="2159527"/>
            <a:ext cx="1829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/>
              <a:t>다양한 </a:t>
            </a:r>
            <a:r>
              <a:rPr lang="en-US" altLang="ko-KR" sz="800" dirty="0" smtClean="0"/>
              <a:t>Ransomware </a:t>
            </a:r>
            <a:r>
              <a:rPr lang="ko-KR" altLang="en-US" sz="800" dirty="0" smtClean="0"/>
              <a:t>탐지 됨</a:t>
            </a:r>
            <a:endParaRPr lang="ko-KR" altLang="en-US" sz="800" dirty="0"/>
          </a:p>
        </p:txBody>
      </p:sp>
      <p:sp>
        <p:nvSpPr>
          <p:cNvPr id="98" name="모서리가 둥근 직사각형 97"/>
          <p:cNvSpPr/>
          <p:nvPr/>
        </p:nvSpPr>
        <p:spPr>
          <a:xfrm>
            <a:off x="6132587" y="2374971"/>
            <a:ext cx="2060774" cy="1305270"/>
          </a:xfrm>
          <a:prstGeom prst="roundRect">
            <a:avLst>
              <a:gd name="adj" fmla="val 678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14555" y="1952049"/>
            <a:ext cx="1386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800"/>
            </a:lvl1pPr>
          </a:lstStyle>
          <a:p>
            <a:r>
              <a:rPr lang="en-US" altLang="ko-KR" dirty="0"/>
              <a:t>Miner </a:t>
            </a:r>
            <a:r>
              <a:rPr lang="ko-KR" altLang="en-US" dirty="0"/>
              <a:t>악성코드 비중 높음</a:t>
            </a:r>
          </a:p>
        </p:txBody>
      </p:sp>
      <p:grpSp>
        <p:nvGrpSpPr>
          <p:cNvPr id="54" name="그룹 53"/>
          <p:cNvGrpSpPr/>
          <p:nvPr/>
        </p:nvGrpSpPr>
        <p:grpSpPr>
          <a:xfrm>
            <a:off x="371947" y="5631081"/>
            <a:ext cx="3551039" cy="646331"/>
            <a:chOff x="371946" y="5631079"/>
            <a:chExt cx="3551039" cy="646331"/>
          </a:xfrm>
        </p:grpSpPr>
        <p:sp>
          <p:nvSpPr>
            <p:cNvPr id="100" name="오른쪽 화살표 99"/>
            <p:cNvSpPr/>
            <p:nvPr/>
          </p:nvSpPr>
          <p:spPr>
            <a:xfrm>
              <a:off x="371946" y="5716553"/>
              <a:ext cx="659235" cy="4675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 w="1270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8" rIns="91434" bIns="45718" rtlCol="0" anchor="ctr"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/>
              <a:endParaRPr lang="ko-KR" altLang="en-US" b="1" spc="-5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1102982" y="5631079"/>
              <a:ext cx="28200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u="sng" dirty="0">
                  <a:solidFill>
                    <a:srgbClr val="C00000"/>
                  </a:solidFill>
                </a:rPr>
                <a:t>여러 </a:t>
              </a:r>
              <a:r>
                <a:rPr lang="ko-KR" altLang="en-US" b="1" u="sng" dirty="0" smtClean="0">
                  <a:solidFill>
                    <a:srgbClr val="C00000"/>
                  </a:solidFill>
                </a:rPr>
                <a:t>취약점 경로를 </a:t>
              </a:r>
              <a:r>
                <a:rPr lang="ko-KR" altLang="en-US" b="1" u="sng" dirty="0">
                  <a:solidFill>
                    <a:srgbClr val="C00000"/>
                  </a:solidFill>
                </a:rPr>
                <a:t>통한 </a:t>
              </a:r>
              <a:r>
                <a:rPr lang="en-US" altLang="ko-KR" b="1" u="sng" dirty="0" smtClean="0">
                  <a:solidFill>
                    <a:srgbClr val="C00000"/>
                  </a:solidFill>
                </a:rPr>
                <a:t/>
              </a:r>
              <a:br>
                <a:rPr lang="en-US" altLang="ko-KR" b="1" u="sng" dirty="0" smtClean="0">
                  <a:solidFill>
                    <a:srgbClr val="C00000"/>
                  </a:solidFill>
                </a:rPr>
              </a:br>
              <a:r>
                <a:rPr lang="ko-KR" altLang="en-US" b="1" u="sng" dirty="0" smtClean="0">
                  <a:solidFill>
                    <a:srgbClr val="C00000"/>
                  </a:solidFill>
                </a:rPr>
                <a:t>악성코드 유입</a:t>
              </a:r>
              <a:endParaRPr lang="ko-KR" altLang="en-US" b="1" u="sng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5200694" y="5631081"/>
            <a:ext cx="4094458" cy="646331"/>
            <a:chOff x="371946" y="5631079"/>
            <a:chExt cx="4094457" cy="646331"/>
          </a:xfrm>
        </p:grpSpPr>
        <p:sp>
          <p:nvSpPr>
            <p:cNvPr id="104" name="오른쪽 화살표 103"/>
            <p:cNvSpPr/>
            <p:nvPr/>
          </p:nvSpPr>
          <p:spPr>
            <a:xfrm>
              <a:off x="371946" y="5720494"/>
              <a:ext cx="659235" cy="4675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 w="1270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8" rIns="91434" bIns="45718" rtlCol="0" anchor="ctr"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/>
              <a:endParaRPr lang="ko-KR" altLang="en-US" b="1" spc="-5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1102983" y="5631079"/>
              <a:ext cx="33634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u="sng" dirty="0" smtClean="0">
                  <a:solidFill>
                    <a:srgbClr val="C00000"/>
                  </a:solidFill>
                </a:rPr>
                <a:t>금전적 피해가 발생할 수 있는 </a:t>
              </a:r>
              <a:r>
                <a:rPr lang="en-US" altLang="ko-KR" b="1" u="sng" dirty="0" smtClean="0">
                  <a:solidFill>
                    <a:srgbClr val="C00000"/>
                  </a:solidFill>
                </a:rPr>
                <a:t/>
              </a:r>
              <a:br>
                <a:rPr lang="en-US" altLang="ko-KR" b="1" u="sng" dirty="0" smtClean="0">
                  <a:solidFill>
                    <a:srgbClr val="C00000"/>
                  </a:solidFill>
                </a:rPr>
              </a:br>
              <a:r>
                <a:rPr lang="ko-KR" altLang="en-US" b="1" u="sng" dirty="0" smtClean="0">
                  <a:solidFill>
                    <a:srgbClr val="C00000"/>
                  </a:solidFill>
                </a:rPr>
                <a:t>유형이 다수</a:t>
              </a:r>
              <a:endParaRPr lang="ko-KR" altLang="en-US" b="1" u="sng" dirty="0">
                <a:solidFill>
                  <a:srgbClr val="C0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33890" y="29284"/>
            <a:ext cx="177163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Ⅰ.</a:t>
            </a:r>
            <a:r>
              <a:rPr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서버 보안의 필요성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화살표 연결선 17"/>
          <p:cNvCxnSpPr>
            <a:stCxn id="16" idx="2"/>
            <a:endCxn id="8" idx="0"/>
          </p:cNvCxnSpPr>
          <p:nvPr/>
        </p:nvCxnSpPr>
        <p:spPr>
          <a:xfrm>
            <a:off x="1134108" y="2744637"/>
            <a:ext cx="1026" cy="1551051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3313" y="63020"/>
            <a:ext cx="659956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04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취약점을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통한 해킹 시나리오</a:t>
            </a:r>
          </a:p>
          <a:p>
            <a:pPr marL="306000">
              <a:lnSpc>
                <a:spcPts val="2400"/>
              </a:lnSpc>
            </a:pP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다양한 취약점을 이용하여 공격하는 </a:t>
            </a:r>
            <a:r>
              <a:rPr lang="ko-KR" altLang="en-US" sz="1400" dirty="0" err="1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랜섬웨어의</a:t>
            </a:r>
            <a:r>
              <a:rPr lang="ko-KR" altLang="en-US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피해는 계속 증가하고 있다</a:t>
            </a:r>
            <a:r>
              <a:rPr lang="en-US" altLang="ko-KR" sz="14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.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3890" y="29284"/>
            <a:ext cx="177163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Ⅰ.</a:t>
            </a:r>
            <a:r>
              <a:rPr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서버 보안의 필요성</a:t>
            </a:r>
            <a:endParaRPr lang="en-US" altLang="ko-KR" sz="12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" name="그룹 6"/>
          <p:cNvGrpSpPr>
            <a:grpSpLocks noChangeAspect="1"/>
          </p:cNvGrpSpPr>
          <p:nvPr/>
        </p:nvGrpSpPr>
        <p:grpSpPr>
          <a:xfrm>
            <a:off x="875658" y="4295686"/>
            <a:ext cx="518949" cy="417298"/>
            <a:chOff x="3339038" y="4596426"/>
            <a:chExt cx="821874" cy="660887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038" y="4596426"/>
              <a:ext cx="821874" cy="66088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29" y="4687163"/>
              <a:ext cx="363892" cy="335900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840895" y="1980137"/>
            <a:ext cx="586424" cy="764498"/>
            <a:chOff x="11289704" y="2272951"/>
            <a:chExt cx="586424" cy="764498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704" y="2272951"/>
              <a:ext cx="586424" cy="711766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0" y="2636890"/>
              <a:ext cx="498132" cy="40055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85169" y="1651258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altLang="ko-KR" sz="1200" b="1" dirty="0" smtClean="0"/>
              <a:t>Hacker</a:t>
            </a:r>
            <a:endParaRPr lang="ko-KR" altLang="en-US" sz="12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045133" y="2744494"/>
            <a:ext cx="1020517" cy="369332"/>
            <a:chOff x="1083606" y="2893932"/>
            <a:chExt cx="1020517" cy="369332"/>
          </a:xfrm>
        </p:grpSpPr>
        <p:sp>
          <p:nvSpPr>
            <p:cNvPr id="4" name="타원 3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1</a:t>
              </a:r>
              <a:endParaRPr lang="ko-KR" alt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6248" y="2893932"/>
              <a:ext cx="89787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메일을</a:t>
              </a:r>
              <a: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통한 악성코드 전파</a:t>
              </a:r>
              <a:endPara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685170" y="3200070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광고사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Network</a:t>
            </a:r>
            <a:endParaRPr lang="ko-KR" altLang="en-US" sz="1400" b="1" dirty="0"/>
          </a:p>
        </p:txBody>
      </p:sp>
      <p:grpSp>
        <p:nvGrpSpPr>
          <p:cNvPr id="31" name="그룹 30"/>
          <p:cNvGrpSpPr/>
          <p:nvPr/>
        </p:nvGrpSpPr>
        <p:grpSpPr>
          <a:xfrm>
            <a:off x="534874" y="4802192"/>
            <a:ext cx="1020517" cy="369332"/>
            <a:chOff x="1083606" y="2961141"/>
            <a:chExt cx="1020517" cy="369332"/>
          </a:xfrm>
        </p:grpSpPr>
        <p:sp>
          <p:nvSpPr>
            <p:cNvPr id="32" name="타원 31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2</a:t>
              </a:r>
              <a:endParaRPr lang="ko-KR" altLang="en-US" sz="1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6248" y="2961141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r>
                <a:rPr lang="ko-KR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광고사이트</a:t>
              </a:r>
              <a:r>
                <a:rPr lang="en-US" altLang="ko-K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임직원 </a:t>
              </a:r>
              <a:r>
                <a:rPr lang="en-US" altLang="ko-K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PC</a:t>
              </a:r>
            </a:p>
            <a:p>
              <a:r>
                <a:rPr lang="en-US" altLang="ko-K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Backdoor </a:t>
              </a: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감염</a:t>
              </a:r>
              <a:endPara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179160" y="4088082"/>
            <a:ext cx="583240" cy="667196"/>
            <a:chOff x="3230402" y="4299322"/>
            <a:chExt cx="672960" cy="79360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402" y="4299322"/>
              <a:ext cx="422868" cy="76680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20" y="4746289"/>
              <a:ext cx="346642" cy="346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824" y="4716225"/>
              <a:ext cx="273001" cy="252000"/>
            </a:xfrm>
            <a:prstGeom prst="rect">
              <a:avLst/>
            </a:prstGeom>
          </p:spPr>
        </p:pic>
      </p:grpSp>
      <p:cxnSp>
        <p:nvCxnSpPr>
          <p:cNvPr id="39" name="직선 화살표 연결선 38"/>
          <p:cNvCxnSpPr/>
          <p:nvPr/>
        </p:nvCxnSpPr>
        <p:spPr>
          <a:xfrm>
            <a:off x="1394608" y="4504337"/>
            <a:ext cx="1780139" cy="36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2826296" y="4802192"/>
            <a:ext cx="1020517" cy="369332"/>
            <a:chOff x="1083606" y="2961141"/>
            <a:chExt cx="1020517" cy="369332"/>
          </a:xfrm>
        </p:grpSpPr>
        <p:sp>
          <p:nvSpPr>
            <p:cNvPr id="43" name="타원 42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3</a:t>
              </a:r>
              <a:endParaRPr lang="ko-KR" altLang="en-US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06248" y="2961141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CVE-2018-8174 </a:t>
              </a: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취약점을</a:t>
              </a:r>
              <a:endPara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이용한 </a:t>
              </a:r>
              <a:r>
                <a:rPr lang="ko-KR" altLang="en-US" sz="1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랜섬웨어</a:t>
              </a: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유포</a:t>
              </a:r>
              <a:endPara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35" y="5060685"/>
            <a:ext cx="4439342" cy="107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7" name="직선 화살표 연결선 56"/>
          <p:cNvCxnSpPr>
            <a:endCxn id="6" idx="3"/>
          </p:cNvCxnSpPr>
          <p:nvPr/>
        </p:nvCxnSpPr>
        <p:spPr>
          <a:xfrm rot="10800000" flipV="1">
            <a:off x="3545651" y="3279561"/>
            <a:ext cx="3678570" cy="1130849"/>
          </a:xfrm>
          <a:prstGeom prst="bentConnector3">
            <a:avLst>
              <a:gd name="adj1" fmla="val 27510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stCxn id="62" idx="3"/>
            <a:endCxn id="85" idx="0"/>
          </p:cNvCxnSpPr>
          <p:nvPr/>
        </p:nvCxnSpPr>
        <p:spPr>
          <a:xfrm>
            <a:off x="6203497" y="2290314"/>
            <a:ext cx="1020723" cy="1147166"/>
          </a:xfrm>
          <a:prstGeom prst="bentConnector2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5837007" y="1967985"/>
            <a:ext cx="583240" cy="667196"/>
            <a:chOff x="3230402" y="4299322"/>
            <a:chExt cx="672960" cy="793609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402" y="4299322"/>
              <a:ext cx="422868" cy="766800"/>
            </a:xfrm>
            <a:prstGeom prst="rect">
              <a:avLst/>
            </a:prstGeom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20" y="4746289"/>
              <a:ext cx="346642" cy="346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그룹 66"/>
          <p:cNvGrpSpPr/>
          <p:nvPr/>
        </p:nvGrpSpPr>
        <p:grpSpPr>
          <a:xfrm>
            <a:off x="6542155" y="2020590"/>
            <a:ext cx="1020517" cy="369332"/>
            <a:chOff x="1083606" y="2961141"/>
            <a:chExt cx="1020517" cy="369332"/>
          </a:xfrm>
        </p:grpSpPr>
        <p:sp>
          <p:nvSpPr>
            <p:cNvPr id="68" name="타원 67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4</a:t>
              </a:r>
              <a:endParaRPr lang="ko-KR" altLang="en-US" sz="1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06248" y="2961141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r>
                <a:rPr lang="ko-KR" altLang="en-US" sz="10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성인사이트</a:t>
              </a:r>
              <a: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접근</a:t>
              </a:r>
              <a:endPara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4686098" y="4004622"/>
            <a:ext cx="1020517" cy="369332"/>
            <a:chOff x="1083606" y="2961141"/>
            <a:chExt cx="1020517" cy="369332"/>
          </a:xfrm>
        </p:grpSpPr>
        <p:sp>
          <p:nvSpPr>
            <p:cNvPr id="74" name="타원 73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5</a:t>
              </a:r>
              <a:endParaRPr lang="ko-KR" altLang="en-US" sz="1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06248" y="2961141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성인사이트에 연결된 </a:t>
              </a:r>
              <a: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광고페이지 자동 접속</a:t>
              </a:r>
              <a:endPara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57268" y="4647714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altLang="ko-KR" sz="1200" b="1" dirty="0" err="1" smtClean="0"/>
              <a:t>MyRansom</a:t>
            </a:r>
            <a:r>
              <a:rPr lang="en-US" altLang="ko-KR" sz="1200" b="1" dirty="0" smtClean="0"/>
              <a:t>, </a:t>
            </a:r>
            <a:r>
              <a:rPr lang="en-US" altLang="ko-KR" sz="1200" b="1" dirty="0" err="1" smtClean="0"/>
              <a:t>GrandCrab</a:t>
            </a:r>
            <a:r>
              <a:rPr lang="en-US" altLang="ko-KR" sz="1200" b="1" dirty="0" smtClean="0"/>
              <a:t> Ransomware </a:t>
            </a:r>
            <a:r>
              <a:rPr lang="ko-KR" altLang="en-US" sz="1200" b="1" dirty="0" smtClean="0"/>
              <a:t>감염</a:t>
            </a:r>
            <a:endParaRPr lang="ko-KR" alt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2909556" y="3698399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1200" b="1" dirty="0" smtClean="0">
                <a:solidFill>
                  <a:srgbClr val="C00000"/>
                </a:solidFill>
              </a:rPr>
              <a:t>성인 사이트 광고 페이지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71314" y="1598653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1200" b="1" dirty="0" smtClean="0">
                <a:solidFill>
                  <a:srgbClr val="C00000"/>
                </a:solidFill>
              </a:rPr>
              <a:t>성인 사이트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6757268" y="3437480"/>
            <a:ext cx="897875" cy="688934"/>
            <a:chOff x="6113674" y="4180226"/>
            <a:chExt cx="897875" cy="688934"/>
          </a:xfrm>
        </p:grpSpPr>
        <p:grpSp>
          <p:nvGrpSpPr>
            <p:cNvPr id="83" name="그룹 82"/>
            <p:cNvGrpSpPr>
              <a:grpSpLocks noChangeAspect="1"/>
            </p:cNvGrpSpPr>
            <p:nvPr/>
          </p:nvGrpSpPr>
          <p:grpSpPr>
            <a:xfrm>
              <a:off x="6321152" y="4180226"/>
              <a:ext cx="518949" cy="417298"/>
              <a:chOff x="3339038" y="4596426"/>
              <a:chExt cx="821874" cy="660887"/>
            </a:xfrm>
          </p:grpSpPr>
          <p:pic>
            <p:nvPicPr>
              <p:cNvPr id="85" name="그림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9038" y="4596426"/>
                <a:ext cx="821874" cy="660887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8029" y="4687163"/>
                <a:ext cx="363892" cy="335900"/>
              </a:xfrm>
              <a:prstGeom prst="rect">
                <a:avLst/>
              </a:prstGeom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6113674" y="4499828"/>
              <a:ext cx="89787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ko-KR" altLang="en-US" sz="1200" b="1" dirty="0" smtClean="0"/>
                <a:t>사용자 </a:t>
              </a:r>
              <a:r>
                <a:rPr lang="en-US" altLang="ko-KR" sz="1200" b="1" dirty="0" smtClean="0"/>
                <a:t>PC</a:t>
              </a:r>
              <a:endParaRPr lang="ko-KR" altLang="en-US" sz="1200" b="1" dirty="0"/>
            </a:p>
          </p:txBody>
        </p:sp>
      </p:grpSp>
      <p:cxnSp>
        <p:nvCxnSpPr>
          <p:cNvPr id="87" name="직선 화살표 연결선 86"/>
          <p:cNvCxnSpPr>
            <a:stCxn id="84" idx="2"/>
            <a:endCxn id="78" idx="0"/>
          </p:cNvCxnSpPr>
          <p:nvPr/>
        </p:nvCxnSpPr>
        <p:spPr>
          <a:xfrm>
            <a:off x="7206206" y="4126414"/>
            <a:ext cx="1" cy="5213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그룹 69"/>
          <p:cNvGrpSpPr/>
          <p:nvPr/>
        </p:nvGrpSpPr>
        <p:grpSpPr>
          <a:xfrm>
            <a:off x="7118757" y="4175174"/>
            <a:ext cx="1020517" cy="369332"/>
            <a:chOff x="1083606" y="2961141"/>
            <a:chExt cx="1020517" cy="369332"/>
          </a:xfrm>
        </p:grpSpPr>
        <p:sp>
          <p:nvSpPr>
            <p:cNvPr id="71" name="타원 70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6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06248" y="2961141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CVE-2018-8174 </a:t>
              </a: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취약점을 통한</a:t>
              </a:r>
              <a:endPara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ko-KR" sz="1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MyRansom</a:t>
              </a:r>
              <a: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1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랜섬웨어</a:t>
              </a:r>
              <a:r>
                <a:rPr lang="en-US" altLang="ko-K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감염</a:t>
              </a:r>
              <a:endPara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5634948" y="2825794"/>
            <a:ext cx="2700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Office Network</a:t>
            </a:r>
            <a:endParaRPr lang="ko-KR" altLang="en-US" sz="1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91506" y="1124744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ko-KR" altLang="en-US" sz="1200" b="1" dirty="0" err="1" smtClean="0">
                <a:solidFill>
                  <a:srgbClr val="C00000"/>
                </a:solidFill>
              </a:rPr>
              <a:t>갠드크랩</a:t>
            </a:r>
            <a:r>
              <a:rPr lang="ko-KR" altLang="en-US" sz="12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200" b="1" dirty="0" err="1" smtClean="0">
                <a:solidFill>
                  <a:srgbClr val="C00000"/>
                </a:solidFill>
              </a:rPr>
              <a:t>랜섬웨어</a:t>
            </a:r>
            <a:r>
              <a:rPr lang="ko-KR" altLang="en-US" sz="1200" b="1" dirty="0" smtClean="0">
                <a:solidFill>
                  <a:srgbClr val="C00000"/>
                </a:solidFill>
              </a:rPr>
              <a:t> 감염 시나리오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344489" y="1556792"/>
            <a:ext cx="9217024" cy="468052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>
                    <a:lumMod val="75000"/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62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 rot="5400000">
            <a:off x="-2053782" y="6726858"/>
            <a:ext cx="212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" y="0"/>
            <a:ext cx="3296816" cy="2276872"/>
          </a:xfrm>
          <a:prstGeom prst="line">
            <a:avLst/>
          </a:prstGeom>
          <a:ln w="12700">
            <a:solidFill>
              <a:srgbClr val="EA0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6F3F9C-F8E2-4510-AA84-1EBB8AD6980A}"/>
              </a:ext>
            </a:extLst>
          </p:cNvPr>
          <p:cNvSpPr/>
          <p:nvPr/>
        </p:nvSpPr>
        <p:spPr>
          <a:xfrm>
            <a:off x="2183508" y="2780928"/>
            <a:ext cx="593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smtClean="0">
                <a:solidFill>
                  <a:srgbClr val="4D4D4D"/>
                </a:solidFill>
                <a:latin typeface="+mn-ea"/>
              </a:rPr>
              <a:t>Ⅱ.</a:t>
            </a:r>
            <a:r>
              <a:rPr lang="ko-KR" altLang="en-US" sz="3200" b="1" smtClean="0">
                <a:solidFill>
                  <a:srgbClr val="71BF44"/>
                </a:solidFill>
                <a:latin typeface="+mn-ea"/>
              </a:rPr>
              <a:t> </a:t>
            </a:r>
            <a:r>
              <a:rPr lang="ko-KR" altLang="en-US" sz="3200" b="1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서버 보안 위협사례 및 한계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45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14" y="63020"/>
            <a:ext cx="3449983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srgbClr val="EA002C"/>
                </a:solidFill>
                <a:cs typeface="Times New Roman" panose="02020603050405020304" pitchFamily="18" charset="0"/>
              </a:rPr>
              <a:t>01</a:t>
            </a:r>
            <a:r>
              <a:rPr lang="en-US" altLang="ko-KR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b="1" dirty="0" smtClean="0">
                <a:ln w="3175"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취약점을 이용한 해킹 사고 경로</a:t>
            </a:r>
            <a:endParaRPr lang="ko-KR" altLang="en-US" sz="14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842" y="29284"/>
            <a:ext cx="222368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kumimoji="1" lang="en-US" altLang="ko-KR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ko-KR" altLang="en-US" sz="12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서버 보안 위협 사례 및 한계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6393668" y="1880829"/>
            <a:ext cx="31313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prstClr val="black"/>
                </a:solidFill>
              </a:rPr>
              <a:t>• </a:t>
            </a:r>
            <a:r>
              <a:rPr lang="en-US" altLang="ko-KR" b="1" dirty="0">
                <a:solidFill>
                  <a:prstClr val="black"/>
                </a:solidFill>
              </a:rPr>
              <a:t>153 </a:t>
            </a:r>
            <a:r>
              <a:rPr lang="ko-KR" altLang="en-US" b="1" dirty="0" err="1">
                <a:solidFill>
                  <a:prstClr val="black"/>
                </a:solidFill>
              </a:rPr>
              <a:t>리눅스</a:t>
            </a:r>
            <a:r>
              <a:rPr lang="ko-KR" altLang="en-US" b="1" dirty="0">
                <a:solidFill>
                  <a:prstClr val="black"/>
                </a:solidFill>
              </a:rPr>
              <a:t> 서버 </a:t>
            </a:r>
            <a:r>
              <a:rPr lang="ko-KR" altLang="en-US" b="1" dirty="0" smtClean="0">
                <a:solidFill>
                  <a:prstClr val="black"/>
                </a:solidFill>
              </a:rPr>
              <a:t>감염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prstClr val="black"/>
                </a:solidFill>
              </a:rPr>
              <a:t>• </a:t>
            </a:r>
            <a:r>
              <a:rPr lang="en-US" altLang="ko-KR" b="1" dirty="0">
                <a:solidFill>
                  <a:prstClr val="black"/>
                </a:solidFill>
              </a:rPr>
              <a:t>3400 </a:t>
            </a:r>
            <a:r>
              <a:rPr lang="ko-KR" altLang="en-US" b="1" dirty="0">
                <a:solidFill>
                  <a:prstClr val="black"/>
                </a:solidFill>
              </a:rPr>
              <a:t>고객 웹사이트 감염</a:t>
            </a:r>
          </a:p>
          <a:p>
            <a:pPr>
              <a:spcAft>
                <a:spcPts val="1200"/>
              </a:spcAft>
            </a:pPr>
            <a:r>
              <a:rPr lang="en-US" altLang="ko-KR" b="1" dirty="0">
                <a:solidFill>
                  <a:prstClr val="black"/>
                </a:solidFill>
              </a:rPr>
              <a:t>• 433</a:t>
            </a:r>
            <a:r>
              <a:rPr lang="ko-KR" altLang="en-US" b="1" dirty="0">
                <a:solidFill>
                  <a:prstClr val="black"/>
                </a:solidFill>
              </a:rPr>
              <a:t>개의 파일타입 암호화</a:t>
            </a:r>
          </a:p>
          <a:p>
            <a:pPr>
              <a:spcAft>
                <a:spcPts val="1200"/>
              </a:spcAft>
            </a:pPr>
            <a:r>
              <a:rPr lang="en-US" altLang="ko-KR" b="1" dirty="0">
                <a:solidFill>
                  <a:prstClr val="black"/>
                </a:solidFill>
              </a:rPr>
              <a:t>• 13</a:t>
            </a:r>
            <a:r>
              <a:rPr lang="ko-KR" altLang="en-US" b="1" dirty="0">
                <a:solidFill>
                  <a:prstClr val="black"/>
                </a:solidFill>
              </a:rPr>
              <a:t>억 비트코인 요구</a:t>
            </a:r>
          </a:p>
          <a:p>
            <a:pPr>
              <a:spcAft>
                <a:spcPts val="1200"/>
              </a:spcAft>
            </a:pPr>
            <a:r>
              <a:rPr lang="en-US" altLang="ko-KR" b="1" dirty="0">
                <a:solidFill>
                  <a:prstClr val="black"/>
                </a:solidFill>
              </a:rPr>
              <a:t>• 2016</a:t>
            </a:r>
            <a:r>
              <a:rPr lang="ko-KR" altLang="en-US" b="1" dirty="0">
                <a:solidFill>
                  <a:prstClr val="black"/>
                </a:solidFill>
              </a:rPr>
              <a:t>년 </a:t>
            </a:r>
            <a:r>
              <a:rPr lang="en-US" altLang="ko-KR" b="1" dirty="0">
                <a:solidFill>
                  <a:prstClr val="black"/>
                </a:solidFill>
              </a:rPr>
              <a:t>9</a:t>
            </a:r>
            <a:r>
              <a:rPr lang="ko-KR" altLang="en-US" b="1" dirty="0">
                <a:solidFill>
                  <a:prstClr val="black"/>
                </a:solidFill>
              </a:rPr>
              <a:t>월 악성 </a:t>
            </a:r>
            <a:r>
              <a:rPr lang="ko-KR" altLang="en-US" b="1" dirty="0" smtClean="0">
                <a:solidFill>
                  <a:prstClr val="black"/>
                </a:solidFill>
              </a:rPr>
              <a:t>광고에</a:t>
            </a:r>
            <a:r>
              <a:rPr lang="en-US" altLang="ko-KR" b="1" dirty="0" smtClean="0">
                <a:solidFill>
                  <a:prstClr val="black"/>
                </a:solidFill>
              </a:rPr>
              <a:t/>
            </a:r>
            <a:br>
              <a:rPr lang="en-US" altLang="ko-KR" b="1" dirty="0" smtClean="0">
                <a:solidFill>
                  <a:prstClr val="black"/>
                </a:solidFill>
              </a:rPr>
            </a:br>
            <a:r>
              <a:rPr lang="en-US" altLang="ko-KR" b="1" dirty="0" smtClean="0">
                <a:solidFill>
                  <a:prstClr val="black"/>
                </a:solidFill>
              </a:rPr>
              <a:t>  </a:t>
            </a:r>
            <a:r>
              <a:rPr lang="ko-KR" altLang="en-US" b="1" dirty="0" smtClean="0">
                <a:solidFill>
                  <a:prstClr val="black"/>
                </a:solidFill>
              </a:rPr>
              <a:t>처음 </a:t>
            </a:r>
            <a:r>
              <a:rPr lang="ko-KR" altLang="en-US" b="1" dirty="0">
                <a:solidFill>
                  <a:prstClr val="black"/>
                </a:solidFill>
              </a:rPr>
              <a:t>등장한 </a:t>
            </a:r>
            <a:r>
              <a:rPr lang="ko-KR" altLang="en-US" b="1" dirty="0" err="1">
                <a:solidFill>
                  <a:prstClr val="black"/>
                </a:solidFill>
              </a:rPr>
              <a:t>랜섬웨어</a:t>
            </a:r>
            <a:r>
              <a:rPr lang="ko-KR" altLang="en-US" b="1" dirty="0">
                <a:solidFill>
                  <a:prstClr val="black"/>
                </a:solidFill>
              </a:rPr>
              <a:t> 사용</a:t>
            </a:r>
          </a:p>
          <a:p>
            <a:pPr>
              <a:spcAft>
                <a:spcPts val="1200"/>
              </a:spcAft>
            </a:pPr>
            <a:r>
              <a:rPr lang="en-US" altLang="ko-KR" b="1" dirty="0">
                <a:solidFill>
                  <a:prstClr val="black"/>
                </a:solidFill>
              </a:rPr>
              <a:t>• 2017</a:t>
            </a:r>
            <a:r>
              <a:rPr lang="ko-KR" altLang="en-US" b="1" dirty="0">
                <a:solidFill>
                  <a:prstClr val="black"/>
                </a:solidFill>
              </a:rPr>
              <a:t>년 초에 </a:t>
            </a:r>
            <a:r>
              <a:rPr lang="ko-KR" altLang="en-US" b="1" dirty="0" err="1">
                <a:solidFill>
                  <a:prstClr val="black"/>
                </a:solidFill>
              </a:rPr>
              <a:t>리눅스</a:t>
            </a:r>
            <a:r>
              <a:rPr lang="ko-KR" altLang="en-US" b="1" dirty="0">
                <a:solidFill>
                  <a:prstClr val="black"/>
                </a:solidFill>
              </a:rPr>
              <a:t> </a:t>
            </a:r>
            <a:r>
              <a:rPr lang="ko-KR" altLang="en-US" b="1" dirty="0" smtClean="0">
                <a:solidFill>
                  <a:prstClr val="black"/>
                </a:solidFill>
              </a:rPr>
              <a:t>용</a:t>
            </a:r>
            <a:r>
              <a:rPr lang="en-US" altLang="ko-KR" b="1" dirty="0" smtClean="0">
                <a:solidFill>
                  <a:prstClr val="black"/>
                </a:solidFill>
              </a:rPr>
              <a:t/>
            </a:r>
            <a:br>
              <a:rPr lang="en-US" altLang="ko-KR" b="1" dirty="0" smtClean="0">
                <a:solidFill>
                  <a:prstClr val="black"/>
                </a:solidFill>
              </a:rPr>
            </a:br>
            <a:r>
              <a:rPr lang="en-US" altLang="ko-KR" b="1" dirty="0" smtClean="0">
                <a:solidFill>
                  <a:prstClr val="black"/>
                </a:solidFill>
              </a:rPr>
              <a:t>  </a:t>
            </a:r>
            <a:r>
              <a:rPr lang="ko-KR" altLang="en-US" b="1" dirty="0" smtClean="0">
                <a:solidFill>
                  <a:prstClr val="black"/>
                </a:solidFill>
              </a:rPr>
              <a:t>악성코드 발견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ko-KR" altLang="en-US" sz="1100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ko-KR" b="1" dirty="0">
                <a:solidFill>
                  <a:prstClr val="black"/>
                </a:solidFill>
              </a:rPr>
              <a:t>• </a:t>
            </a:r>
            <a:r>
              <a:rPr lang="ko-KR" altLang="en-US" b="1" dirty="0">
                <a:solidFill>
                  <a:srgbClr val="FF0000"/>
                </a:solidFill>
              </a:rPr>
              <a:t>인가된 관리자 </a:t>
            </a:r>
            <a:r>
              <a:rPr lang="en-US" altLang="ko-KR" b="1" dirty="0">
                <a:solidFill>
                  <a:srgbClr val="FF0000"/>
                </a:solidFill>
              </a:rPr>
              <a:t>PC </a:t>
            </a:r>
            <a:r>
              <a:rPr lang="ko-KR" altLang="en-US" b="1" dirty="0" smtClean="0">
                <a:solidFill>
                  <a:srgbClr val="FF0000"/>
                </a:solidFill>
              </a:rPr>
              <a:t>해킹을</a:t>
            </a:r>
            <a:r>
              <a:rPr lang="en-US" altLang="ko-KR" b="1" dirty="0" smtClean="0">
                <a:solidFill>
                  <a:srgbClr val="FF0000"/>
                </a:solidFill>
              </a:rPr>
              <a:t/>
            </a:r>
            <a:br>
              <a:rPr lang="en-US" altLang="ko-KR" b="1" dirty="0" smtClean="0">
                <a:solidFill>
                  <a:srgbClr val="FF0000"/>
                </a:solidFill>
              </a:rPr>
            </a:br>
            <a:r>
              <a:rPr lang="en-US" altLang="ko-KR" b="1" dirty="0" smtClean="0">
                <a:solidFill>
                  <a:srgbClr val="FF0000"/>
                </a:solidFill>
              </a:rPr>
              <a:t>  </a:t>
            </a:r>
            <a:r>
              <a:rPr lang="ko-KR" altLang="en-US" b="1" dirty="0" smtClean="0">
                <a:solidFill>
                  <a:srgbClr val="FF0000"/>
                </a:solidFill>
              </a:rPr>
              <a:t>통한 </a:t>
            </a:r>
            <a:r>
              <a:rPr lang="ko-KR" altLang="en-US" b="1" dirty="0">
                <a:solidFill>
                  <a:srgbClr val="FF0000"/>
                </a:solidFill>
              </a:rPr>
              <a:t>서버계정정보 이용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596901" y="1124744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</a:rPr>
              <a:t>◈ EREBUS </a:t>
            </a:r>
            <a:r>
              <a:rPr lang="ko-KR" altLang="en-US" sz="1600" b="1" dirty="0" err="1">
                <a:solidFill>
                  <a:prstClr val="black"/>
                </a:solidFill>
              </a:rPr>
              <a:t>랜섬웨어</a:t>
            </a:r>
            <a:endParaRPr lang="ko-KR" altLang="en-US" sz="1600" b="1" dirty="0">
              <a:solidFill>
                <a:prstClr val="black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445974" y="1844825"/>
            <a:ext cx="1708363" cy="1541749"/>
          </a:xfrm>
          <a:prstGeom prst="roundRect">
            <a:avLst>
              <a:gd name="adj" fmla="val 8527"/>
            </a:avLst>
          </a:prstGeom>
          <a:solidFill>
            <a:srgbClr val="FFFF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468255" y="4382992"/>
            <a:ext cx="5564865" cy="1574835"/>
            <a:chOff x="416496" y="4382990"/>
            <a:chExt cx="5564864" cy="157483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416496" y="4382990"/>
              <a:ext cx="5564864" cy="1574835"/>
            </a:xfrm>
            <a:prstGeom prst="roundRect">
              <a:avLst>
                <a:gd name="adj" fmla="val 852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01000" y="4509120"/>
              <a:ext cx="5335082" cy="13266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664968" y="5589240"/>
              <a:ext cx="1171114" cy="2465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IDC(</a:t>
              </a:r>
              <a:r>
                <a:rPr lang="ko-KR" altLang="en-US" sz="9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호스팅</a:t>
              </a:r>
              <a:r>
                <a:rPr lang="ko-KR" altLang="en-US" sz="9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서비스</a:t>
              </a:r>
              <a:r>
                <a:rPr lang="en-US" altLang="ko-KR" sz="9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endParaRPr lang="ko-KR" altLang="en-US" sz="9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7" name="직선 화살표 연결선 6"/>
          <p:cNvCxnSpPr>
            <a:stCxn id="13" idx="2"/>
            <a:endCxn id="18" idx="0"/>
          </p:cNvCxnSpPr>
          <p:nvPr/>
        </p:nvCxnSpPr>
        <p:spPr>
          <a:xfrm flipH="1">
            <a:off x="990837" y="3635873"/>
            <a:ext cx="10863" cy="109011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708486" y="2871375"/>
            <a:ext cx="586424" cy="764498"/>
            <a:chOff x="11289704" y="2272951"/>
            <a:chExt cx="586424" cy="76449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704" y="2272951"/>
              <a:ext cx="586424" cy="71176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0" y="2636890"/>
              <a:ext cx="498132" cy="400559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912725" y="3635732"/>
            <a:ext cx="1020517" cy="369332"/>
            <a:chOff x="1083606" y="2893932"/>
            <a:chExt cx="1020517" cy="369332"/>
          </a:xfrm>
        </p:grpSpPr>
        <p:sp>
          <p:nvSpPr>
            <p:cNvPr id="15" name="타원 14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1</a:t>
              </a:r>
              <a:endParaRPr lang="ko-KR" alt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6248" y="2893932"/>
              <a:ext cx="89787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ko-KR" altLang="en-US" sz="1000" b="1" dirty="0" smtClean="0"/>
                <a:t>메일을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통한 악성코드 전파</a:t>
              </a:r>
              <a:endParaRPr lang="ko-KR" altLang="en-US" sz="10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2760" y="2505826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1200" b="1" smtClean="0"/>
              <a:t>공격자</a:t>
            </a:r>
            <a:endParaRPr lang="ko-KR" altLang="en-US" sz="1200" b="1" dirty="0"/>
          </a:p>
        </p:txBody>
      </p:sp>
      <p:grpSp>
        <p:nvGrpSpPr>
          <p:cNvPr id="27" name="그룹 26"/>
          <p:cNvGrpSpPr/>
          <p:nvPr/>
        </p:nvGrpSpPr>
        <p:grpSpPr>
          <a:xfrm>
            <a:off x="851656" y="4725993"/>
            <a:ext cx="402634" cy="454731"/>
            <a:chOff x="4982414" y="2735018"/>
            <a:chExt cx="530116" cy="644657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414" y="2735018"/>
              <a:ext cx="366491" cy="64465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490" y="3023000"/>
              <a:ext cx="360040" cy="35667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576080" y="5170407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호스팅</a:t>
            </a:r>
            <a:r>
              <a:rPr lang="ko-KR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사업부</a:t>
            </a:r>
            <a:endParaRPr lang="en-US" altLang="ko-KR" sz="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웹서</a:t>
            </a:r>
            <a:r>
              <a:rPr lang="ko-KR" altLang="en-US"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버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667086" y="4677511"/>
            <a:ext cx="1696197" cy="551693"/>
            <a:chOff x="2507309" y="2093233"/>
            <a:chExt cx="1696197" cy="551693"/>
          </a:xfrm>
        </p:grpSpPr>
        <p:grpSp>
          <p:nvGrpSpPr>
            <p:cNvPr id="28" name="그룹 27"/>
            <p:cNvGrpSpPr/>
            <p:nvPr/>
          </p:nvGrpSpPr>
          <p:grpSpPr>
            <a:xfrm>
              <a:off x="2507309" y="2093233"/>
              <a:ext cx="402634" cy="551693"/>
              <a:chOff x="2909943" y="2001612"/>
              <a:chExt cx="402634" cy="551693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2909943" y="2098574"/>
                <a:ext cx="402634" cy="454731"/>
                <a:chOff x="4982414" y="2735018"/>
                <a:chExt cx="530116" cy="644657"/>
              </a:xfrm>
            </p:grpSpPr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2414" y="2735018"/>
                  <a:ext cx="366491" cy="644657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490" y="3023000"/>
                  <a:ext cx="360040" cy="356675"/>
                </a:xfrm>
                <a:prstGeom prst="rect">
                  <a:avLst/>
                </a:prstGeom>
              </p:spPr>
            </p:pic>
          </p:grpSp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1858" y="2001612"/>
                <a:ext cx="310719" cy="296409"/>
              </a:xfrm>
              <a:prstGeom prst="rect">
                <a:avLst/>
              </a:prstGeom>
            </p:spPr>
          </p:pic>
        </p:grpSp>
        <p:grpSp>
          <p:nvGrpSpPr>
            <p:cNvPr id="37" name="그룹 36"/>
            <p:cNvGrpSpPr/>
            <p:nvPr/>
          </p:nvGrpSpPr>
          <p:grpSpPr>
            <a:xfrm>
              <a:off x="2761738" y="2093233"/>
              <a:ext cx="402634" cy="551693"/>
              <a:chOff x="2909943" y="2001612"/>
              <a:chExt cx="402634" cy="551693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2909943" y="2098574"/>
                <a:ext cx="402634" cy="454731"/>
                <a:chOff x="4982414" y="2735018"/>
                <a:chExt cx="530116" cy="644657"/>
              </a:xfrm>
            </p:grpSpPr>
            <p:pic>
              <p:nvPicPr>
                <p:cNvPr id="40" name="그림 3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2414" y="2735018"/>
                  <a:ext cx="366491" cy="644657"/>
                </a:xfrm>
                <a:prstGeom prst="rect">
                  <a:avLst/>
                </a:prstGeom>
              </p:spPr>
            </p:pic>
            <p:pic>
              <p:nvPicPr>
                <p:cNvPr id="41" name="그림 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490" y="3023000"/>
                  <a:ext cx="360040" cy="356675"/>
                </a:xfrm>
                <a:prstGeom prst="rect">
                  <a:avLst/>
                </a:prstGeom>
              </p:spPr>
            </p:pic>
          </p:grpSp>
          <p:pic>
            <p:nvPicPr>
              <p:cNvPr id="39" name="그림 38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1858" y="2001612"/>
                <a:ext cx="310719" cy="296409"/>
              </a:xfrm>
              <a:prstGeom prst="rect">
                <a:avLst/>
              </a:prstGeom>
            </p:spPr>
          </p:pic>
        </p:grpSp>
        <p:grpSp>
          <p:nvGrpSpPr>
            <p:cNvPr id="42" name="그룹 41"/>
            <p:cNvGrpSpPr/>
            <p:nvPr/>
          </p:nvGrpSpPr>
          <p:grpSpPr>
            <a:xfrm>
              <a:off x="3800872" y="2093233"/>
              <a:ext cx="402634" cy="551693"/>
              <a:chOff x="2909943" y="2001612"/>
              <a:chExt cx="402634" cy="551693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2909943" y="2098574"/>
                <a:ext cx="402634" cy="454731"/>
                <a:chOff x="4982414" y="2735018"/>
                <a:chExt cx="530116" cy="644657"/>
              </a:xfrm>
            </p:grpSpPr>
            <p:pic>
              <p:nvPicPr>
                <p:cNvPr id="45" name="그림 4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2414" y="2735018"/>
                  <a:ext cx="366491" cy="644657"/>
                </a:xfrm>
                <a:prstGeom prst="rect">
                  <a:avLst/>
                </a:prstGeom>
              </p:spPr>
            </p:pic>
            <p:pic>
              <p:nvPicPr>
                <p:cNvPr id="46" name="그림 4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490" y="3023000"/>
                  <a:ext cx="360040" cy="356675"/>
                </a:xfrm>
                <a:prstGeom prst="rect">
                  <a:avLst/>
                </a:prstGeom>
              </p:spPr>
            </p:pic>
          </p:grp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1858" y="2001612"/>
                <a:ext cx="310719" cy="296409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3008784" y="2197880"/>
              <a:ext cx="89787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altLang="ko-KR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……….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027612" y="4675547"/>
            <a:ext cx="397430" cy="553657"/>
            <a:chOff x="3861273" y="2609509"/>
            <a:chExt cx="397430" cy="553657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273" y="2708435"/>
              <a:ext cx="278357" cy="454731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391" y="2897000"/>
              <a:ext cx="195476" cy="252000"/>
            </a:xfrm>
            <a:prstGeom prst="rect">
              <a:avLst/>
            </a:prstGeom>
          </p:spPr>
        </p:pic>
        <p:sp>
          <p:nvSpPr>
            <p:cNvPr id="3" name="폭발 1 2"/>
            <p:cNvSpPr/>
            <p:nvPr/>
          </p:nvSpPr>
          <p:spPr>
            <a:xfrm>
              <a:off x="3979555" y="2609509"/>
              <a:ext cx="279148" cy="28749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768163" y="5163630"/>
            <a:ext cx="897875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백업 서버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6" name="직선 화살표 연결선 75"/>
          <p:cNvCxnSpPr>
            <a:stCxn id="12" idx="3"/>
            <a:endCxn id="72" idx="1"/>
          </p:cNvCxnSpPr>
          <p:nvPr/>
        </p:nvCxnSpPr>
        <p:spPr>
          <a:xfrm flipV="1">
            <a:off x="1294910" y="3224910"/>
            <a:ext cx="2079959" cy="234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>
            <a:stCxn id="72" idx="2"/>
            <a:endCxn id="81" idx="0"/>
          </p:cNvCxnSpPr>
          <p:nvPr/>
        </p:nvCxnSpPr>
        <p:spPr>
          <a:xfrm flipH="1">
            <a:off x="3513366" y="3452276"/>
            <a:ext cx="683" cy="111104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80"/>
          <p:cNvSpPr/>
          <p:nvPr/>
        </p:nvSpPr>
        <p:spPr>
          <a:xfrm>
            <a:off x="2517167" y="4563318"/>
            <a:ext cx="1992401" cy="102592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5" name="직선 화살표 연결선 84"/>
          <p:cNvCxnSpPr>
            <a:endCxn id="3" idx="1"/>
          </p:cNvCxnSpPr>
          <p:nvPr/>
        </p:nvCxnSpPr>
        <p:spPr>
          <a:xfrm>
            <a:off x="3513366" y="3717034"/>
            <a:ext cx="1632529" cy="1073177"/>
          </a:xfrm>
          <a:prstGeom prst="bentConnector3">
            <a:avLst>
              <a:gd name="adj1" fmla="val 100253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그룹 82"/>
          <p:cNvGrpSpPr/>
          <p:nvPr/>
        </p:nvGrpSpPr>
        <p:grpSpPr>
          <a:xfrm>
            <a:off x="3277705" y="2890261"/>
            <a:ext cx="499798" cy="562014"/>
            <a:chOff x="2932352" y="2477668"/>
            <a:chExt cx="499798" cy="562014"/>
          </a:xfrm>
        </p:grpSpPr>
        <p:grpSp>
          <p:nvGrpSpPr>
            <p:cNvPr id="48" name="그룹 47"/>
            <p:cNvGrpSpPr/>
            <p:nvPr/>
          </p:nvGrpSpPr>
          <p:grpSpPr>
            <a:xfrm>
              <a:off x="3029516" y="2584951"/>
              <a:ext cx="402634" cy="454731"/>
              <a:chOff x="3614005" y="2053179"/>
              <a:chExt cx="402634" cy="454731"/>
            </a:xfrm>
          </p:grpSpPr>
          <p:pic>
            <p:nvPicPr>
              <p:cNvPr id="72" name="그림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4005" y="2053179"/>
                <a:ext cx="278357" cy="454731"/>
              </a:xfrm>
              <a:prstGeom prst="rect">
                <a:avLst/>
              </a:prstGeom>
            </p:spPr>
          </p:pic>
          <p:pic>
            <p:nvPicPr>
              <p:cNvPr id="73" name="그림 7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3181" y="2256317"/>
                <a:ext cx="273458" cy="251593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352" y="2477668"/>
              <a:ext cx="336536" cy="305726"/>
            </a:xfrm>
            <a:prstGeom prst="rect">
              <a:avLst/>
            </a:prstGeom>
          </p:spPr>
        </p:pic>
      </p:grpSp>
      <p:grpSp>
        <p:nvGrpSpPr>
          <p:cNvPr id="97" name="그룹 96"/>
          <p:cNvGrpSpPr/>
          <p:nvPr/>
        </p:nvGrpSpPr>
        <p:grpSpPr>
          <a:xfrm>
            <a:off x="3900074" y="1916143"/>
            <a:ext cx="1171114" cy="992929"/>
            <a:chOff x="5357706" y="1868097"/>
            <a:chExt cx="1171114" cy="992929"/>
          </a:xfrm>
        </p:grpSpPr>
        <p:grpSp>
          <p:nvGrpSpPr>
            <p:cNvPr id="95" name="그룹 94"/>
            <p:cNvGrpSpPr/>
            <p:nvPr/>
          </p:nvGrpSpPr>
          <p:grpSpPr>
            <a:xfrm>
              <a:off x="5357706" y="1868097"/>
              <a:ext cx="1171114" cy="967291"/>
              <a:chOff x="5357706" y="1868097"/>
              <a:chExt cx="1171114" cy="967291"/>
            </a:xfrm>
          </p:grpSpPr>
          <p:sp>
            <p:nvSpPr>
              <p:cNvPr id="93" name="직사각형 92"/>
              <p:cNvSpPr/>
              <p:nvPr/>
            </p:nvSpPr>
            <p:spPr>
              <a:xfrm>
                <a:off x="5357706" y="1868097"/>
                <a:ext cx="1171114" cy="96729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5357706" y="1870462"/>
                <a:ext cx="1171114" cy="2465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인터넷나야나</a:t>
                </a:r>
                <a:r>
                  <a:rPr lang="ko-KR" altLang="en-US" sz="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사무실</a:t>
                </a:r>
                <a:endParaRPr lang="ko-KR" altLang="en-US" sz="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92" name="그룹 91"/>
            <p:cNvGrpSpPr/>
            <p:nvPr/>
          </p:nvGrpSpPr>
          <p:grpSpPr>
            <a:xfrm>
              <a:off x="5480095" y="2221199"/>
              <a:ext cx="897875" cy="639827"/>
              <a:chOff x="5203372" y="2328233"/>
              <a:chExt cx="897875" cy="639827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689" y="2328233"/>
                <a:ext cx="383243" cy="308174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5203372" y="2598728"/>
                <a:ext cx="897875" cy="369332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ko-KR" altLang="en-US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관리자 </a:t>
                </a:r>
                <a:r>
                  <a:rPr lang="en-US" altLang="ko-KR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endParaRPr lang="ko-KR" alt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96" name="직사각형 95"/>
            <p:cNvSpPr/>
            <p:nvPr/>
          </p:nvSpPr>
          <p:spPr>
            <a:xfrm>
              <a:off x="5599129" y="2155188"/>
              <a:ext cx="688268" cy="641372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3294565" y="3768308"/>
            <a:ext cx="1054701" cy="369332"/>
            <a:chOff x="1083606" y="2945208"/>
            <a:chExt cx="1054701" cy="369332"/>
          </a:xfrm>
        </p:grpSpPr>
        <p:sp>
          <p:nvSpPr>
            <p:cNvPr id="99" name="타원 98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2</a:t>
              </a:r>
              <a:endParaRPr lang="ko-KR" altLang="en-US" sz="1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40432" y="2945208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r>
                <a:rPr lang="ko-KR" altLang="en-US" sz="1000" b="1" dirty="0" err="1" smtClean="0"/>
                <a:t>게이트웨이</a:t>
              </a:r>
              <a:r>
                <a:rPr lang="ko-KR" altLang="en-US" sz="1000" b="1" dirty="0" smtClean="0"/>
                <a:t> </a:t>
              </a:r>
              <a:r>
                <a:rPr lang="en-US" altLang="ko-KR" sz="1000" b="1" dirty="0" smtClean="0"/>
                <a:t/>
              </a:r>
              <a:br>
                <a:rPr lang="en-US" altLang="ko-KR" sz="1000" b="1" dirty="0" smtClean="0"/>
              </a:br>
              <a:r>
                <a:rPr lang="ko-KR" altLang="en-US" sz="1000" b="1" dirty="0" smtClean="0"/>
                <a:t>서버를 통해 </a:t>
              </a:r>
              <a:r>
                <a:rPr lang="en-US" altLang="ko-KR" sz="1000" b="1" dirty="0" smtClean="0"/>
                <a:t/>
              </a:r>
              <a:br>
                <a:rPr lang="en-US" altLang="ko-KR" sz="1000" b="1" dirty="0" smtClean="0"/>
              </a:br>
              <a:r>
                <a:rPr lang="en-US" altLang="ko-KR" sz="1000" b="1" dirty="0" smtClean="0"/>
                <a:t>153</a:t>
              </a:r>
              <a:r>
                <a:rPr lang="ko-KR" altLang="en-US" sz="1000" b="1" dirty="0" smtClean="0"/>
                <a:t>대에 접속</a:t>
              </a:r>
              <a:endParaRPr lang="ko-KR" altLang="en-US" sz="1000" b="1" dirty="0"/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4932752" y="3764884"/>
            <a:ext cx="1054701" cy="369332"/>
            <a:chOff x="1083606" y="2945208"/>
            <a:chExt cx="1054701" cy="369332"/>
          </a:xfrm>
        </p:grpSpPr>
        <p:sp>
          <p:nvSpPr>
            <p:cNvPr id="102" name="타원 101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4</a:t>
              </a:r>
              <a:endParaRPr lang="ko-KR" altLang="en-US" sz="10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40432" y="2945208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r>
                <a:rPr lang="ko-KR" altLang="en-US" sz="1000" b="1" dirty="0" smtClean="0"/>
                <a:t>백업삭제 </a:t>
              </a:r>
              <a:r>
                <a:rPr lang="en-US" altLang="ko-KR" sz="1000" b="1" dirty="0" smtClean="0"/>
                <a:t/>
              </a:r>
              <a:br>
                <a:rPr lang="en-US" altLang="ko-KR" sz="1000" b="1" dirty="0" smtClean="0"/>
              </a:br>
              <a:r>
                <a:rPr lang="ko-KR" altLang="en-US" sz="1000" b="1" dirty="0" smtClean="0"/>
                <a:t>실행</a:t>
              </a:r>
              <a:endParaRPr lang="ko-KR" altLang="en-US" sz="1000" b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3701157" y="2968553"/>
            <a:ext cx="897875" cy="369332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r>
              <a:rPr lang="ko-KR" altLang="en-US" sz="1000" b="1" dirty="0" err="1" smtClean="0"/>
              <a:t>게이트웨이</a:t>
            </a:r>
            <a:r>
              <a:rPr lang="ko-KR" altLang="en-US" sz="1000" b="1" dirty="0" smtClean="0"/>
              <a:t> 서버</a:t>
            </a:r>
            <a:r>
              <a:rPr lang="en-US" altLang="ko-KR" sz="1000" b="1" dirty="0" smtClean="0"/>
              <a:t/>
            </a:r>
            <a:br>
              <a:rPr lang="en-US" altLang="ko-KR" sz="1000" b="1" dirty="0" smtClean="0"/>
            </a:br>
            <a:r>
              <a:rPr lang="en-US" altLang="ko-KR" sz="1000" b="1" dirty="0" smtClean="0"/>
              <a:t>(</a:t>
            </a:r>
            <a:r>
              <a:rPr lang="ko-KR" altLang="en-US" sz="1000" b="1" dirty="0" err="1" smtClean="0">
                <a:solidFill>
                  <a:srgbClr val="FF0000"/>
                </a:solidFill>
              </a:rPr>
              <a:t>백도어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 설치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  <p:grpSp>
        <p:nvGrpSpPr>
          <p:cNvPr id="106" name="그룹 105"/>
          <p:cNvGrpSpPr/>
          <p:nvPr/>
        </p:nvGrpSpPr>
        <p:grpSpPr>
          <a:xfrm>
            <a:off x="1351686" y="2890261"/>
            <a:ext cx="1020517" cy="369332"/>
            <a:chOff x="1083606" y="2893932"/>
            <a:chExt cx="1020517" cy="369332"/>
          </a:xfrm>
        </p:grpSpPr>
        <p:sp>
          <p:nvSpPr>
            <p:cNvPr id="107" name="타원 106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1</a:t>
              </a:r>
              <a:endParaRPr lang="ko-KR" altLang="en-US" sz="10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06248" y="2893932"/>
              <a:ext cx="89787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ko-KR" altLang="en-US" sz="1000" b="1" dirty="0" smtClean="0"/>
                <a:t>탈취한 계정정보 이용</a:t>
              </a:r>
              <a:endParaRPr lang="ko-KR" altLang="en-US" sz="1000" b="1" dirty="0"/>
            </a:p>
          </p:txBody>
        </p:sp>
      </p:grpSp>
      <p:cxnSp>
        <p:nvCxnSpPr>
          <p:cNvPr id="109" name="직선 화살표 연결선 108"/>
          <p:cNvCxnSpPr>
            <a:stCxn id="18" idx="3"/>
          </p:cNvCxnSpPr>
          <p:nvPr/>
        </p:nvCxnSpPr>
        <p:spPr>
          <a:xfrm>
            <a:off x="1130013" y="4953357"/>
            <a:ext cx="141279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그룹 111"/>
          <p:cNvGrpSpPr/>
          <p:nvPr/>
        </p:nvGrpSpPr>
        <p:grpSpPr>
          <a:xfrm>
            <a:off x="1442590" y="4736295"/>
            <a:ext cx="897875" cy="586394"/>
            <a:chOff x="741767" y="2989180"/>
            <a:chExt cx="897875" cy="586394"/>
          </a:xfrm>
        </p:grpSpPr>
        <p:sp>
          <p:nvSpPr>
            <p:cNvPr id="113" name="타원 112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1</a:t>
              </a:r>
              <a:endParaRPr lang="ko-KR" altLang="en-US" sz="1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41767" y="3206242"/>
              <a:ext cx="897875" cy="369332"/>
            </a:xfrm>
            <a:prstGeom prst="rect">
              <a:avLst/>
            </a:prstGeom>
            <a:noFill/>
          </p:spPr>
          <p:txBody>
            <a:bodyPr wrap="none" rtlCol="0" anchor="t" anchorCtr="0">
              <a:noAutofit/>
            </a:bodyPr>
            <a:lstStyle/>
            <a:p>
              <a:pPr algn="ctr"/>
              <a:r>
                <a:rPr lang="ko-KR" altLang="en-US" sz="1000" b="1" dirty="0" err="1" smtClean="0"/>
                <a:t>랜섬웨어</a:t>
              </a:r>
              <a:r>
                <a:rPr lang="ko-KR" altLang="en-US" sz="1000" b="1" dirty="0" smtClean="0"/>
                <a:t> 다운</a:t>
              </a:r>
              <a:r>
                <a:rPr lang="en-US" altLang="ko-KR" sz="1000" b="1" dirty="0" smtClean="0"/>
                <a:t/>
              </a:r>
              <a:br>
                <a:rPr lang="en-US" altLang="ko-KR" sz="1000" b="1" dirty="0" smtClean="0"/>
              </a:br>
              <a:r>
                <a:rPr lang="ko-KR" altLang="en-US" sz="1000" b="1" dirty="0" smtClean="0"/>
                <a:t>및 설치</a:t>
              </a:r>
              <a:r>
                <a:rPr lang="en-US" altLang="ko-KR" sz="1000" b="1" dirty="0" smtClean="0"/>
                <a:t/>
              </a:r>
              <a:br>
                <a:rPr lang="en-US" altLang="ko-KR" sz="1000" b="1" dirty="0" smtClean="0"/>
              </a:br>
              <a:r>
                <a:rPr lang="en-US" altLang="ko-KR" sz="1000" b="1" dirty="0" smtClean="0"/>
                <a:t>(6.5 ~ 6.9)</a:t>
              </a:r>
              <a:endParaRPr lang="ko-KR" altLang="en-US" sz="1000" b="1" dirty="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2618038" y="5195890"/>
            <a:ext cx="1020517" cy="369332"/>
            <a:chOff x="1083606" y="2893932"/>
            <a:chExt cx="1020517" cy="369332"/>
          </a:xfrm>
        </p:grpSpPr>
        <p:sp>
          <p:nvSpPr>
            <p:cNvPr id="116" name="타원 115"/>
            <p:cNvSpPr/>
            <p:nvPr/>
          </p:nvSpPr>
          <p:spPr>
            <a:xfrm>
              <a:off x="1083606" y="298918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/>
                <a:t>5</a:t>
              </a:r>
              <a:endParaRPr lang="ko-KR" altLang="en-US" sz="1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06248" y="2893932"/>
              <a:ext cx="89787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6.10 1</a:t>
              </a:r>
              <a:r>
                <a:rPr lang="ko-KR" altLang="en-US" sz="1000" b="1" dirty="0" smtClean="0">
                  <a:solidFill>
                    <a:srgbClr val="FF0000"/>
                  </a:solidFill>
                </a:rPr>
                <a:t>시 정각 </a:t>
              </a:r>
              <a:r>
                <a:rPr lang="ko-KR" altLang="en-US" sz="1000" b="1" dirty="0" err="1" smtClean="0">
                  <a:solidFill>
                    <a:srgbClr val="FF0000"/>
                  </a:solidFill>
                </a:rPr>
                <a:t>랜섬웨어</a:t>
              </a:r>
              <a:r>
                <a:rPr lang="ko-KR" altLang="en-US" sz="1000" b="1" dirty="0" smtClean="0">
                  <a:solidFill>
                    <a:srgbClr val="FF0000"/>
                  </a:solidFill>
                </a:rPr>
                <a:t> 동작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5" name="직사각형 124"/>
          <p:cNvSpPr/>
          <p:nvPr/>
        </p:nvSpPr>
        <p:spPr>
          <a:xfrm>
            <a:off x="344489" y="1556792"/>
            <a:ext cx="5832647" cy="468052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>
                    <a:lumMod val="75000"/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4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2107</Words>
  <Application>Microsoft Office PowerPoint</Application>
  <PresentationFormat>A4 용지(210x297mm)</PresentationFormat>
  <Paragraphs>493</Paragraphs>
  <Slides>36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45" baseType="lpstr">
      <vt:lpstr>Monotype Sorts</vt:lpstr>
      <vt:lpstr>굴림</vt:lpstr>
      <vt:lpstr>맑은 고딕</vt:lpstr>
      <vt:lpstr>Arial</vt:lpstr>
      <vt:lpstr>Times New Roman</vt:lpstr>
      <vt:lpstr>Wingdings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Microsoft 계정</cp:lastModifiedBy>
  <cp:revision>17</cp:revision>
  <dcterms:created xsi:type="dcterms:W3CDTF">2020-08-19T00:37:08Z</dcterms:created>
  <dcterms:modified xsi:type="dcterms:W3CDTF">2021-08-02T07:19:43Z</dcterms:modified>
</cp:coreProperties>
</file>